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4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2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2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9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4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5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1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4529-03F3-40B4-8D27-A8CE85EA1A0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neyschool.org.uk/website/zones_of_regulation_1/54184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annafreud.org/parents-and-carers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lneyschool.org.uk/website/uniform/22348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olneyprimary.school" TargetMode="External"/><Relationship Id="rId2" Type="http://schemas.openxmlformats.org/officeDocument/2006/relationships/hyperlink" Target="https://www.bolneyschool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734" y="1718891"/>
            <a:ext cx="9144000" cy="113131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Bradley Hand ITC" panose="03070402050302030203" pitchFamily="66" charset="0"/>
              </a:rPr>
              <a:t>Welcome to Willow Class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6509"/>
            <a:ext cx="9144000" cy="3401291"/>
          </a:xfrm>
        </p:spPr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4" y="2681447"/>
            <a:ext cx="4409937" cy="339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18" y="120073"/>
            <a:ext cx="8593282" cy="1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 smtClean="0">
                <a:latin typeface="Bradley Hand ITC" panose="03070402050302030203" pitchFamily="66" charset="0"/>
              </a:rPr>
              <a:t>Well-being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990" y="2033523"/>
            <a:ext cx="4344080" cy="3014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77" y="5047914"/>
            <a:ext cx="45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hlinkClick r:id="rId3"/>
              </a:rPr>
              <a:t>Zones of Regulation</a:t>
            </a:r>
            <a:r>
              <a:rPr lang="en-GB" sz="4000" dirty="0" smtClean="0"/>
              <a:t> </a:t>
            </a:r>
            <a:r>
              <a:rPr lang="en-GB" sz="1400" dirty="0" smtClean="0"/>
              <a:t>– more information on the school website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4" y="1420019"/>
            <a:ext cx="6995024" cy="2264817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2" y="4229563"/>
            <a:ext cx="7067959" cy="1619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6651" y="6109892"/>
            <a:ext cx="1074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Bradley Hand ITC" panose="03070402050302030203" pitchFamily="66" charset="0"/>
              </a:rPr>
              <a:t>Talk to your children and talk to us – we are here to listen and help</a:t>
            </a:r>
            <a:r>
              <a:rPr lang="en-GB" sz="2000" b="1" dirty="0" smtClean="0"/>
              <a:t>.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5674" y="3879669"/>
            <a:ext cx="47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Anna Freud Centre for Children and Families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A Typical Day – Autumn Term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46371" cy="370431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Registration</a:t>
            </a:r>
          </a:p>
          <a:p>
            <a:r>
              <a:rPr lang="en-GB" sz="3600" b="1" dirty="0" smtClean="0">
                <a:latin typeface="Bradley Hand ITC" panose="03070402050302030203" pitchFamily="66" charset="0"/>
              </a:rPr>
              <a:t>Phonics/English/Writing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Assembly/Snack</a:t>
            </a:r>
          </a:p>
          <a:p>
            <a:r>
              <a:rPr lang="en-GB" sz="3600" b="1" dirty="0" smtClean="0">
                <a:latin typeface="Bradley Hand ITC" panose="03070402050302030203" pitchFamily="66" charset="0"/>
              </a:rPr>
              <a:t>Playtime 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Maths</a:t>
            </a:r>
          </a:p>
          <a:p>
            <a:r>
              <a:rPr lang="en-GB" sz="3600" b="1" dirty="0" smtClean="0">
                <a:latin typeface="Bradley Hand ITC" panose="03070402050302030203" pitchFamily="66" charset="0"/>
              </a:rPr>
              <a:t>Lunchtime</a:t>
            </a:r>
          </a:p>
          <a:p>
            <a:r>
              <a:rPr lang="en-GB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Reading/Topic/Jigsaw/Zones</a:t>
            </a:r>
          </a:p>
        </p:txBody>
      </p:sp>
    </p:spTree>
    <p:extLst>
      <p:ext uri="{BB962C8B-B14F-4D97-AF65-F5344CB8AC3E}">
        <p14:creationId xmlns:p14="http://schemas.microsoft.com/office/powerpoint/2010/main" val="19399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53" y="286745"/>
            <a:ext cx="9734006" cy="93990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u="sng" dirty="0" smtClean="0">
                <a:latin typeface="Bradley Hand ITC" panose="03070402050302030203" pitchFamily="66" charset="0"/>
              </a:rPr>
              <a:t>A Typical Week – Autumn Term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60685"/>
              </p:ext>
            </p:extLst>
          </p:nvPr>
        </p:nvGraphicFramePr>
        <p:xfrm>
          <a:off x="1184363" y="1035269"/>
          <a:ext cx="9790574" cy="4720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618">
                  <a:extLst>
                    <a:ext uri="{9D8B030D-6E8A-4147-A177-3AD203B41FA5}">
                      <a16:colId xmlns:a16="http://schemas.microsoft.com/office/drawing/2014/main" val="1328337154"/>
                    </a:ext>
                  </a:extLst>
                </a:gridCol>
                <a:gridCol w="1686430">
                  <a:extLst>
                    <a:ext uri="{9D8B030D-6E8A-4147-A177-3AD203B41FA5}">
                      <a16:colId xmlns:a16="http://schemas.microsoft.com/office/drawing/2014/main" val="3567952420"/>
                    </a:ext>
                  </a:extLst>
                </a:gridCol>
                <a:gridCol w="1032628">
                  <a:extLst>
                    <a:ext uri="{9D8B030D-6E8A-4147-A177-3AD203B41FA5}">
                      <a16:colId xmlns:a16="http://schemas.microsoft.com/office/drawing/2014/main" val="1931265163"/>
                    </a:ext>
                  </a:extLst>
                </a:gridCol>
                <a:gridCol w="1509618">
                  <a:extLst>
                    <a:ext uri="{9D8B030D-6E8A-4147-A177-3AD203B41FA5}">
                      <a16:colId xmlns:a16="http://schemas.microsoft.com/office/drawing/2014/main" val="264213989"/>
                    </a:ext>
                  </a:extLst>
                </a:gridCol>
                <a:gridCol w="1033044">
                  <a:extLst>
                    <a:ext uri="{9D8B030D-6E8A-4147-A177-3AD203B41FA5}">
                      <a16:colId xmlns:a16="http://schemas.microsoft.com/office/drawing/2014/main" val="2200076769"/>
                    </a:ext>
                  </a:extLst>
                </a:gridCol>
                <a:gridCol w="1817457">
                  <a:extLst>
                    <a:ext uri="{9D8B030D-6E8A-4147-A177-3AD203B41FA5}">
                      <a16:colId xmlns:a16="http://schemas.microsoft.com/office/drawing/2014/main" val="3015693724"/>
                    </a:ext>
                  </a:extLst>
                </a:gridCol>
                <a:gridCol w="1201779">
                  <a:extLst>
                    <a:ext uri="{9D8B030D-6E8A-4147-A177-3AD203B41FA5}">
                      <a16:colId xmlns:a16="http://schemas.microsoft.com/office/drawing/2014/main" val="2200206519"/>
                    </a:ext>
                  </a:extLst>
                </a:gridCol>
              </a:tblGrid>
              <a:tr h="574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 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8:45-10:10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10:10-10:30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10:45-12:00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12:00-13:00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13:00-14:30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14:30-15:15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42508"/>
                  </a:ext>
                </a:extLst>
              </a:tr>
              <a:tr h="524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Phonics/English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Snack/Play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6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Maths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Reading/Jigsaw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 smtClean="0">
                          <a:effectLst/>
                          <a:latin typeface="+mn-lt"/>
                        </a:rPr>
                      </a:b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118468546"/>
                  </a:ext>
                </a:extLst>
              </a:tr>
              <a:tr h="981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Tuesday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Phonics/English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Snack/Play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Maths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Reading/ Topic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 smtClean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 smtClean="0">
                          <a:effectLst/>
                          <a:latin typeface="+mn-lt"/>
                        </a:rPr>
                      </a:b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553875538"/>
                  </a:ext>
                </a:extLst>
              </a:tr>
              <a:tr h="861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Wednesday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PE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Snack/Play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6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Maths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Reading/ Topic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6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 smtClean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 smtClean="0">
                          <a:effectLst/>
                          <a:latin typeface="+mn-lt"/>
                        </a:rPr>
                      </a:b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1957975066"/>
                  </a:ext>
                </a:extLst>
              </a:tr>
              <a:tr h="766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Thursday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Phonics/English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Snack/Play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6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Music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Reading/ Topic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9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 smtClean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 smtClean="0">
                          <a:effectLst/>
                          <a:latin typeface="+mn-lt"/>
                        </a:rPr>
                      </a:b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3035141036"/>
                  </a:ext>
                </a:extLst>
              </a:tr>
              <a:tr h="809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300" baseline="0" dirty="0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Phonics/English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 </a:t>
                      </a:r>
                      <a:endParaRPr lang="en-GB" sz="1400" baseline="0" dirty="0" smtClean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600" baseline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Snack/Play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Maths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PE / Music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 smtClean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 smtClean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 smtClean="0">
                          <a:effectLst/>
                          <a:latin typeface="+mn-lt"/>
                        </a:rPr>
                      </a:br>
                      <a:r>
                        <a:rPr lang="en-GB" sz="1400" baseline="0" dirty="0" err="1" smtClean="0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169592659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23549" y="5522136"/>
            <a:ext cx="9734006" cy="93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smtClean="0">
                <a:latin typeface="Calibri" panose="020F0502020204030204" pitchFamily="34" charset="0"/>
              </a:rPr>
              <a:t>Reception children join the rest of the school for assemblies and playtimes when they are ready to.</a:t>
            </a:r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365125"/>
            <a:ext cx="11800114" cy="1325563"/>
          </a:xfrm>
        </p:spPr>
        <p:txBody>
          <a:bodyPr>
            <a:normAutofit fontScale="90000"/>
          </a:bodyPr>
          <a:lstStyle/>
          <a:p>
            <a:r>
              <a:rPr lang="en-GB" sz="6000" b="1" u="sng" dirty="0" smtClean="0">
                <a:latin typeface="Bradley Hand ITC" panose="03070402050302030203" pitchFamily="66" charset="0"/>
              </a:rPr>
              <a:t>Our Theme Overview – </a:t>
            </a:r>
            <a:br>
              <a:rPr lang="en-GB" sz="6000" b="1" u="sng" dirty="0" smtClean="0">
                <a:latin typeface="Bradley Hand ITC" panose="03070402050302030203" pitchFamily="66" charset="0"/>
              </a:rPr>
            </a:br>
            <a:r>
              <a:rPr lang="en-GB" sz="6000" b="1" u="sng" dirty="0" smtClean="0">
                <a:latin typeface="Bradley Hand ITC" panose="03070402050302030203" pitchFamily="66" charset="0"/>
              </a:rPr>
              <a:t>Homes and Castles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16" y="1587234"/>
            <a:ext cx="7916380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 smtClean="0">
                <a:latin typeface="Bradley Hand ITC" panose="03070402050302030203" pitchFamily="66" charset="0"/>
              </a:rPr>
              <a:t>Home Learning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0946" y="1578082"/>
            <a:ext cx="1050174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This should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</a:rPr>
              <a:t>Daily reading</a:t>
            </a:r>
            <a:r>
              <a:rPr lang="en-GB" sz="3200" dirty="0" smtClean="0">
                <a:latin typeface="Calibri" panose="020F0502020204030204" pitchFamily="34" charset="0"/>
              </a:rPr>
              <a:t> (and recording in Reading Diary in KS1) This might be a fiction book, newspaper, magazine, non-fiction book, instructions, recipe, directions or any form of writing!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</a:rPr>
              <a:t>Using real life maths</a:t>
            </a:r>
            <a:r>
              <a:rPr lang="en-GB" sz="3200" dirty="0" smtClean="0">
                <a:latin typeface="Calibri" panose="020F0502020204030204" pitchFamily="34" charset="0"/>
              </a:rPr>
              <a:t> – shopping, baking, measuring and telling the time for example.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</a:rPr>
              <a:t>Any additional home learning</a:t>
            </a:r>
            <a:r>
              <a:rPr lang="en-GB" sz="3200" dirty="0" smtClean="0">
                <a:latin typeface="Calibri" panose="020F0502020204030204" pitchFamily="34" charset="0"/>
              </a:rPr>
              <a:t> set by class teacher and  </a:t>
            </a:r>
            <a:r>
              <a:rPr lang="en-GB" sz="3200" b="1" dirty="0">
                <a:latin typeface="Calibri" panose="020F0502020204030204" pitchFamily="34" charset="0"/>
              </a:rPr>
              <a:t>Magic Moments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 smtClean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 smtClean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u="sng" dirty="0" smtClean="0">
                <a:latin typeface="Bradley Hand ITC" panose="03070402050302030203" pitchFamily="66" charset="0"/>
              </a:rPr>
              <a:t>Magic </a:t>
            </a:r>
            <a:br>
              <a:rPr lang="en-GB" sz="6000" b="1" u="sng" dirty="0" smtClean="0">
                <a:latin typeface="Bradley Hand ITC" panose="03070402050302030203" pitchFamily="66" charset="0"/>
              </a:rPr>
            </a:br>
            <a:r>
              <a:rPr lang="en-GB" sz="6000" b="1" u="sng" dirty="0" smtClean="0">
                <a:latin typeface="Bradley Hand ITC" panose="03070402050302030203" pitchFamily="66" charset="0"/>
              </a:rPr>
              <a:t>Moments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25" y="249217"/>
            <a:ext cx="4736415" cy="625663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77046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Write down anything you notice at home that you would like us to celebrate in class.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 smtClean="0">
                <a:latin typeface="Bradley Hand ITC" panose="03070402050302030203" pitchFamily="66" charset="0"/>
              </a:rPr>
              <a:t>Phonics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6732" y="308878"/>
            <a:ext cx="2330626" cy="1944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14" y="2220431"/>
            <a:ext cx="2200872" cy="1852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196" y="4073143"/>
            <a:ext cx="2151017" cy="1810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433" y="4073143"/>
            <a:ext cx="2134402" cy="1825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433" y="2218639"/>
            <a:ext cx="2173857" cy="1859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777" y="3431398"/>
            <a:ext cx="4506522" cy="317989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33994" y="1413907"/>
            <a:ext cx="7234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We will start phonics in the next month. In the meantime keep reading the great quality storybooks that come home every 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1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 smtClean="0">
                <a:latin typeface="Bradley Hand ITC" panose="03070402050302030203" pitchFamily="66" charset="0"/>
              </a:rPr>
              <a:t>Quick Reminders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Water bottles</a:t>
            </a:r>
          </a:p>
          <a:p>
            <a:r>
              <a:rPr lang="en-GB" sz="3200" dirty="0" smtClean="0"/>
              <a:t>P.E </a:t>
            </a:r>
            <a:r>
              <a:rPr lang="en-GB" sz="3200" dirty="0"/>
              <a:t>kits in school every </a:t>
            </a:r>
            <a:r>
              <a:rPr lang="en-GB" sz="3200" dirty="0" smtClean="0"/>
              <a:t>day </a:t>
            </a:r>
          </a:p>
          <a:p>
            <a:r>
              <a:rPr lang="en-GB" sz="3200" dirty="0" smtClean="0"/>
              <a:t>Reading Diaries and </a:t>
            </a:r>
            <a:r>
              <a:rPr lang="en-GB" sz="3200" dirty="0"/>
              <a:t>reading books in book bags every </a:t>
            </a:r>
            <a:r>
              <a:rPr lang="en-GB" sz="3200" dirty="0" smtClean="0"/>
              <a:t>day (EYFS/KS1)</a:t>
            </a:r>
          </a:p>
          <a:p>
            <a:r>
              <a:rPr lang="en-GB" sz="3200" dirty="0" smtClean="0"/>
              <a:t>Make sure clothes and PE kit are clearly labelled with the correct name - especially second hand uniform</a:t>
            </a:r>
          </a:p>
          <a:p>
            <a:r>
              <a:rPr lang="en-GB" sz="3200" dirty="0" smtClean="0"/>
              <a:t>Check the </a:t>
            </a:r>
            <a:r>
              <a:rPr lang="en-GB" sz="3200" dirty="0" smtClean="0">
                <a:hlinkClick r:id="rId2"/>
              </a:rPr>
              <a:t>uniform</a:t>
            </a:r>
            <a:r>
              <a:rPr lang="en-GB" sz="3200" u="sng" dirty="0" smtClean="0">
                <a:hlinkClick r:id="rId2"/>
              </a:rPr>
              <a:t> </a:t>
            </a:r>
            <a:r>
              <a:rPr lang="en-GB" sz="3200" dirty="0" smtClean="0"/>
              <a:t>policy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46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 smtClean="0">
                <a:latin typeface="Bradley Hand ITC" panose="03070402050302030203" pitchFamily="66" charset="0"/>
              </a:rPr>
              <a:t>Useful Information</a:t>
            </a:r>
            <a:endParaRPr lang="en-GB" sz="6000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1889760"/>
            <a:ext cx="10752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School Website:     </a:t>
            </a:r>
            <a:r>
              <a:rPr lang="en-GB" sz="3600" dirty="0" smtClean="0">
                <a:hlinkClick r:id="rId2"/>
              </a:rPr>
              <a:t>https://www.bolneyschool.org.uk/</a:t>
            </a:r>
            <a:endParaRPr lang="en-GB" sz="3600" dirty="0" smtClean="0"/>
          </a:p>
          <a:p>
            <a:r>
              <a:rPr lang="en-GB" sz="3600" dirty="0" smtClean="0"/>
              <a:t>School Phone Number:     01444 881352</a:t>
            </a:r>
          </a:p>
          <a:p>
            <a:r>
              <a:rPr lang="en-GB" sz="3600" dirty="0" smtClean="0"/>
              <a:t>Email Zoe in the office:     </a:t>
            </a:r>
            <a:r>
              <a:rPr lang="en-GB" sz="3600" dirty="0" err="1" smtClean="0">
                <a:hlinkClick r:id="rId3"/>
              </a:rPr>
              <a:t>office@bolneyprimary.school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Class Teacher email: </a:t>
            </a:r>
            <a:r>
              <a:rPr lang="en-GB" sz="3600" dirty="0" err="1" smtClean="0">
                <a:hlinkClick r:id="rId3"/>
              </a:rPr>
              <a:t>scheney@bolneyprimary.school</a:t>
            </a:r>
            <a:endParaRPr lang="en-GB" sz="3600" dirty="0" smtClean="0"/>
          </a:p>
          <a:p>
            <a:r>
              <a:rPr lang="en-GB" sz="3600" dirty="0" smtClean="0"/>
              <a:t>Please do not expect an immediate response. If you message is urgent, email the school office.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365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Bradley Hand ITC</vt:lpstr>
      <vt:lpstr>Calibri</vt:lpstr>
      <vt:lpstr>Calibri Light</vt:lpstr>
      <vt:lpstr>Times New Roman</vt:lpstr>
      <vt:lpstr>Office Theme</vt:lpstr>
      <vt:lpstr>Welcome to Willow Class</vt:lpstr>
      <vt:lpstr>A Typical Day – Autumn Term</vt:lpstr>
      <vt:lpstr>A Typical Week – Autumn Term</vt:lpstr>
      <vt:lpstr>Our Theme Overview –  Homes and Castles</vt:lpstr>
      <vt:lpstr>Home Learning</vt:lpstr>
      <vt:lpstr>Magic  Moments</vt:lpstr>
      <vt:lpstr>Phonics</vt:lpstr>
      <vt:lpstr>Quick Reminders</vt:lpstr>
      <vt:lpstr>Useful Information</vt:lpstr>
      <vt:lpstr>Well-being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     Class</dc:title>
  <dc:creator>Lorraine Kenny</dc:creator>
  <cp:lastModifiedBy>Sarah Cheney</cp:lastModifiedBy>
  <cp:revision>27</cp:revision>
  <dcterms:created xsi:type="dcterms:W3CDTF">2022-09-14T06:52:16Z</dcterms:created>
  <dcterms:modified xsi:type="dcterms:W3CDTF">2023-09-20T14:27:50Z</dcterms:modified>
</cp:coreProperties>
</file>