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4" r:id="rId8"/>
    <p:sldId id="265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529-03F3-40B4-8D27-A8CE85EA1A00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1EBD-DE0F-4BB7-861C-D6EC341CF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493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529-03F3-40B4-8D27-A8CE85EA1A00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1EBD-DE0F-4BB7-861C-D6EC341CF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049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529-03F3-40B4-8D27-A8CE85EA1A00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1EBD-DE0F-4BB7-861C-D6EC341CF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426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529-03F3-40B4-8D27-A8CE85EA1A00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1EBD-DE0F-4BB7-861C-D6EC341CF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037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529-03F3-40B4-8D27-A8CE85EA1A00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1EBD-DE0F-4BB7-861C-D6EC341CF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19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529-03F3-40B4-8D27-A8CE85EA1A00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1EBD-DE0F-4BB7-861C-D6EC341CF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991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529-03F3-40B4-8D27-A8CE85EA1A00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1EBD-DE0F-4BB7-861C-D6EC341CF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422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529-03F3-40B4-8D27-A8CE85EA1A00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1EBD-DE0F-4BB7-861C-D6EC341CF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394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529-03F3-40B4-8D27-A8CE85EA1A00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1EBD-DE0F-4BB7-861C-D6EC341CF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145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529-03F3-40B4-8D27-A8CE85EA1A00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1EBD-DE0F-4BB7-861C-D6EC341CF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35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529-03F3-40B4-8D27-A8CE85EA1A00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1EBD-DE0F-4BB7-861C-D6EC341CF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219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84529-03F3-40B4-8D27-A8CE85EA1A00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01EBD-DE0F-4BB7-861C-D6EC341CF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27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bolneyprimary.school" TargetMode="External"/><Relationship Id="rId2" Type="http://schemas.openxmlformats.org/officeDocument/2006/relationships/hyperlink" Target="https://www.bolneyschool.org.uk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lneyschool.org.uk/website/zones_of_regulation_1/541846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www.annafreud.org/parents-and-carers/" TargetMode="Externa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olneyschool.org.uk/website/uniform/22348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4734" y="1718891"/>
            <a:ext cx="9144000" cy="1131310"/>
          </a:xfrm>
        </p:spPr>
        <p:txBody>
          <a:bodyPr>
            <a:normAutofit/>
          </a:bodyPr>
          <a:lstStyle/>
          <a:p>
            <a:r>
              <a:rPr lang="en-GB" b="1" dirty="0">
                <a:latin typeface="Bradley Hand ITC" panose="03070402050302030203" pitchFamily="66" charset="0"/>
              </a:rPr>
              <a:t>Welcome to Willow Class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56509"/>
            <a:ext cx="9144000" cy="3401291"/>
          </a:xfrm>
        </p:spPr>
        <p:txBody>
          <a:bodyPr/>
          <a:lstStyle/>
          <a:p>
            <a:r>
              <a:rPr lang="en-GB" dirty="0"/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784" y="2681447"/>
            <a:ext cx="4409937" cy="3398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718" y="120073"/>
            <a:ext cx="8593282" cy="150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16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u="sng" dirty="0">
                <a:latin typeface="Bradley Hand ITC" panose="03070402050302030203" pitchFamily="66" charset="0"/>
              </a:rPr>
              <a:t>Useful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199" y="1889760"/>
            <a:ext cx="107529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School Website:     </a:t>
            </a:r>
            <a:r>
              <a:rPr lang="en-GB" sz="3600" dirty="0">
                <a:hlinkClick r:id="rId2"/>
              </a:rPr>
              <a:t>https://www.bolneyschool.org.uk/</a:t>
            </a:r>
            <a:endParaRPr lang="en-GB" sz="3600" dirty="0"/>
          </a:p>
          <a:p>
            <a:r>
              <a:rPr lang="en-GB" sz="3600" dirty="0"/>
              <a:t>School Phone Number:     01444 881352</a:t>
            </a:r>
          </a:p>
          <a:p>
            <a:r>
              <a:rPr lang="en-GB" sz="3600" dirty="0"/>
              <a:t>Email Zoe in the office:     </a:t>
            </a:r>
            <a:r>
              <a:rPr lang="en-GB" sz="3600" dirty="0" err="1">
                <a:hlinkClick r:id="rId3"/>
              </a:rPr>
              <a:t>office@bolneyprimary.school</a:t>
            </a:r>
            <a:endParaRPr lang="en-GB" sz="3600" dirty="0"/>
          </a:p>
          <a:p>
            <a:endParaRPr lang="en-GB" sz="3600" dirty="0"/>
          </a:p>
          <a:p>
            <a:r>
              <a:rPr lang="en-GB" sz="3600" dirty="0"/>
              <a:t>Class Teacher email: </a:t>
            </a:r>
            <a:r>
              <a:rPr lang="en-GB" sz="3600" dirty="0" err="1">
                <a:hlinkClick r:id="rId3"/>
              </a:rPr>
              <a:t>scheney@bolneyprimary.school</a:t>
            </a:r>
            <a:endParaRPr lang="en-GB" sz="3600" dirty="0"/>
          </a:p>
          <a:p>
            <a:r>
              <a:rPr lang="en-GB" sz="3600" dirty="0"/>
              <a:t>Please do not expect an immediate response. If you message is urgent, email the school office.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9403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u="sng" dirty="0">
                <a:latin typeface="Bradley Hand ITC" panose="03070402050302030203" pitchFamily="66" charset="0"/>
              </a:rPr>
              <a:t>Well-being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0990" y="2033523"/>
            <a:ext cx="4344080" cy="3014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80377" y="5047914"/>
            <a:ext cx="4595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hlinkClick r:id="rId3"/>
              </a:rPr>
              <a:t>Zones of Regulation</a:t>
            </a:r>
            <a:r>
              <a:rPr lang="en-GB" sz="4000" dirty="0"/>
              <a:t> </a:t>
            </a:r>
            <a:r>
              <a:rPr lang="en-GB" sz="1400" dirty="0"/>
              <a:t>– more information on the school website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674" y="1420019"/>
            <a:ext cx="6995024" cy="2264817"/>
          </a:xfrm>
          <a:prstGeom prst="rect">
            <a:avLst/>
          </a:prstGeom>
        </p:spPr>
      </p:pic>
      <p:pic>
        <p:nvPicPr>
          <p:cNvPr id="7" name="Picture 6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62" y="4229563"/>
            <a:ext cx="7067959" cy="16198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6651" y="6109892"/>
            <a:ext cx="10748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Bradley Hand ITC" panose="03070402050302030203" pitchFamily="66" charset="0"/>
              </a:rPr>
              <a:t>Talk to your children and talk to us – we are here to listen and help</a:t>
            </a:r>
            <a:r>
              <a:rPr lang="en-GB" sz="2000" b="1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5674" y="3879669"/>
            <a:ext cx="4722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Anna Freud Centre for Children and Families</a:t>
            </a:r>
          </a:p>
        </p:txBody>
      </p:sp>
    </p:spTree>
    <p:extLst>
      <p:ext uri="{BB962C8B-B14F-4D97-AF65-F5344CB8AC3E}">
        <p14:creationId xmlns:p14="http://schemas.microsoft.com/office/powerpoint/2010/main" val="3764098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dirty="0">
                <a:latin typeface="Bradley Hand ITC" panose="03070402050302030203" pitchFamily="66" charset="0"/>
              </a:rPr>
              <a:t>A Typical Day – Autumn 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46371" cy="3704318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Registration/Assembly</a:t>
            </a:r>
          </a:p>
          <a:p>
            <a:r>
              <a:rPr lang="en-GB" sz="3600" b="1" dirty="0">
                <a:latin typeface="Bradley Hand ITC" panose="03070402050302030203" pitchFamily="66" charset="0"/>
              </a:rPr>
              <a:t>Phonics/English/Writing</a:t>
            </a:r>
          </a:p>
          <a:p>
            <a:r>
              <a:rPr lang="en-GB" sz="36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Snack</a:t>
            </a:r>
          </a:p>
          <a:p>
            <a:r>
              <a:rPr lang="en-GB" sz="3600" b="1" dirty="0">
                <a:latin typeface="Bradley Hand ITC" panose="03070402050302030203" pitchFamily="66" charset="0"/>
              </a:rPr>
              <a:t>Playtime </a:t>
            </a:r>
          </a:p>
          <a:p>
            <a:r>
              <a:rPr lang="en-GB" sz="36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Maths</a:t>
            </a:r>
          </a:p>
          <a:p>
            <a:r>
              <a:rPr lang="en-GB" sz="3600" b="1" dirty="0">
                <a:latin typeface="Bradley Hand ITC" panose="03070402050302030203" pitchFamily="66" charset="0"/>
              </a:rPr>
              <a:t>Lunchtime</a:t>
            </a:r>
          </a:p>
          <a:p>
            <a:r>
              <a:rPr lang="en-GB" sz="36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Reading/Topic/Jigsaw/Zones</a:t>
            </a:r>
          </a:p>
        </p:txBody>
      </p:sp>
    </p:spTree>
    <p:extLst>
      <p:ext uri="{BB962C8B-B14F-4D97-AF65-F5344CB8AC3E}">
        <p14:creationId xmlns:p14="http://schemas.microsoft.com/office/powerpoint/2010/main" val="1939904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253" y="286745"/>
            <a:ext cx="9734006" cy="93990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u="sng" dirty="0">
                <a:latin typeface="Bradley Hand ITC" panose="03070402050302030203" pitchFamily="66" charset="0"/>
              </a:rPr>
              <a:t>A Typical Week – Autumn 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</p:spPr>
        <p:txBody>
          <a:bodyPr/>
          <a:lstStyle/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408404"/>
              </p:ext>
            </p:extLst>
          </p:nvPr>
        </p:nvGraphicFramePr>
        <p:xfrm>
          <a:off x="1262741" y="1151536"/>
          <a:ext cx="9790574" cy="50690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9618">
                  <a:extLst>
                    <a:ext uri="{9D8B030D-6E8A-4147-A177-3AD203B41FA5}">
                      <a16:colId xmlns:a16="http://schemas.microsoft.com/office/drawing/2014/main" val="1328337154"/>
                    </a:ext>
                  </a:extLst>
                </a:gridCol>
                <a:gridCol w="1286348">
                  <a:extLst>
                    <a:ext uri="{9D8B030D-6E8A-4147-A177-3AD203B41FA5}">
                      <a16:colId xmlns:a16="http://schemas.microsoft.com/office/drawing/2014/main" val="3567952420"/>
                    </a:ext>
                  </a:extLst>
                </a:gridCol>
                <a:gridCol w="1432710">
                  <a:extLst>
                    <a:ext uri="{9D8B030D-6E8A-4147-A177-3AD203B41FA5}">
                      <a16:colId xmlns:a16="http://schemas.microsoft.com/office/drawing/2014/main" val="1931265163"/>
                    </a:ext>
                  </a:extLst>
                </a:gridCol>
                <a:gridCol w="1509618">
                  <a:extLst>
                    <a:ext uri="{9D8B030D-6E8A-4147-A177-3AD203B41FA5}">
                      <a16:colId xmlns:a16="http://schemas.microsoft.com/office/drawing/2014/main" val="264213989"/>
                    </a:ext>
                  </a:extLst>
                </a:gridCol>
                <a:gridCol w="1033044">
                  <a:extLst>
                    <a:ext uri="{9D8B030D-6E8A-4147-A177-3AD203B41FA5}">
                      <a16:colId xmlns:a16="http://schemas.microsoft.com/office/drawing/2014/main" val="2200076769"/>
                    </a:ext>
                  </a:extLst>
                </a:gridCol>
                <a:gridCol w="1817457">
                  <a:extLst>
                    <a:ext uri="{9D8B030D-6E8A-4147-A177-3AD203B41FA5}">
                      <a16:colId xmlns:a16="http://schemas.microsoft.com/office/drawing/2014/main" val="3015693724"/>
                    </a:ext>
                  </a:extLst>
                </a:gridCol>
                <a:gridCol w="1201779">
                  <a:extLst>
                    <a:ext uri="{9D8B030D-6E8A-4147-A177-3AD203B41FA5}">
                      <a16:colId xmlns:a16="http://schemas.microsoft.com/office/drawing/2014/main" val="2200206519"/>
                    </a:ext>
                  </a:extLst>
                </a:gridCol>
              </a:tblGrid>
              <a:tr h="5744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Day 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8:35-9:15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9:15-10:30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10:45-12:00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12:00-13:00</a:t>
                      </a:r>
                    </a:p>
                  </a:txBody>
                  <a:tcPr marL="58320" marR="5832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13:00-14:30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14:30-15:15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642508"/>
                  </a:ext>
                </a:extLst>
              </a:tr>
              <a:tr h="5243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Monday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Singing Assembly</a:t>
                      </a:r>
                      <a:endParaRPr lang="en-GB" sz="1400" baseline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effectLst/>
                          <a:latin typeface="+mn-lt"/>
                        </a:rPr>
                        <a:t>Phonics/ </a:t>
                      </a:r>
                      <a:br>
                        <a:rPr lang="en-GB" sz="1400" baseline="0" dirty="0">
                          <a:effectLst/>
                          <a:latin typeface="+mn-lt"/>
                        </a:rPr>
                      </a:br>
                      <a:r>
                        <a:rPr lang="en-GB" sz="1400" baseline="0" dirty="0">
                          <a:effectLst/>
                          <a:latin typeface="+mn-lt"/>
                        </a:rPr>
                        <a:t>Drawing Club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effectLst/>
                          <a:latin typeface="+mn-lt"/>
                        </a:rPr>
                        <a:t>&amp; Snack/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effectLst/>
                          <a:latin typeface="+mn-lt"/>
                        </a:rPr>
                        <a:t>Play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GB" sz="600" baseline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effectLst/>
                          <a:latin typeface="+mn-lt"/>
                        </a:rPr>
                        <a:t>Maths </a:t>
                      </a:r>
                      <a:endParaRPr lang="en-GB" sz="1400" baseline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effectLst/>
                          <a:latin typeface="+mn-lt"/>
                        </a:rPr>
                        <a:t>Lunch</a:t>
                      </a:r>
                      <a:endParaRPr lang="en-GB" sz="1400" baseline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effectLst/>
                          <a:latin typeface="+mn-lt"/>
                        </a:rPr>
                        <a:t>Reading/Jigsaw</a:t>
                      </a:r>
                      <a:endParaRPr lang="en-GB" sz="1400" baseline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effectLst/>
                          <a:latin typeface="+mn-lt"/>
                        </a:rPr>
                        <a:t>Tidy Up/ </a:t>
                      </a:r>
                      <a:r>
                        <a:rPr lang="en-GB" sz="1400" baseline="0" dirty="0" err="1">
                          <a:effectLst/>
                          <a:latin typeface="+mn-lt"/>
                        </a:rPr>
                        <a:t>Storytime</a:t>
                      </a:r>
                      <a:r>
                        <a:rPr lang="en-GB" sz="1400" baseline="0" dirty="0">
                          <a:effectLst/>
                          <a:latin typeface="+mn-lt"/>
                        </a:rPr>
                        <a:t>/</a:t>
                      </a:r>
                      <a:br>
                        <a:rPr lang="en-GB" sz="1400" baseline="0" dirty="0">
                          <a:effectLst/>
                          <a:latin typeface="+mn-lt"/>
                        </a:rPr>
                      </a:br>
                      <a:r>
                        <a:rPr lang="en-GB" sz="1400" baseline="0" dirty="0" err="1">
                          <a:effectLst/>
                          <a:latin typeface="+mn-lt"/>
                        </a:rPr>
                        <a:t>Hometime</a:t>
                      </a:r>
                      <a:endParaRPr lang="en-GB" sz="1400" baseline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/>
                </a:tc>
                <a:extLst>
                  <a:ext uri="{0D108BD9-81ED-4DB2-BD59-A6C34878D82A}">
                    <a16:rowId xmlns:a16="http://schemas.microsoft.com/office/drawing/2014/main" val="118468546"/>
                  </a:ext>
                </a:extLst>
              </a:tr>
              <a:tr h="9810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Tuesday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8320" marR="5832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KeyStage</a:t>
                      </a:r>
                      <a:endParaRPr lang="en-GB" sz="1400" baseline="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Assembly</a:t>
                      </a:r>
                      <a:endParaRPr lang="en-GB" sz="1400" baseline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effectLst/>
                          <a:latin typeface="+mn-lt"/>
                        </a:rPr>
                        <a:t>Phonics/ </a:t>
                      </a:r>
                      <a:br>
                        <a:rPr lang="en-GB" sz="1400" baseline="0" dirty="0">
                          <a:effectLst/>
                          <a:latin typeface="+mn-lt"/>
                        </a:rPr>
                      </a:br>
                      <a:r>
                        <a:rPr lang="en-GB" sz="1400" baseline="0" dirty="0">
                          <a:effectLst/>
                          <a:latin typeface="+mn-lt"/>
                        </a:rPr>
                        <a:t>Drawing Club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effectLst/>
                          <a:latin typeface="+mn-lt"/>
                        </a:rPr>
                        <a:t>&amp; Snack/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effectLst/>
                          <a:latin typeface="+mn-lt"/>
                        </a:rPr>
                        <a:t>Play</a:t>
                      </a: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effectLst/>
                          <a:latin typeface="+mn-lt"/>
                        </a:rPr>
                        <a:t>Maths </a:t>
                      </a:r>
                      <a:endParaRPr lang="en-GB" sz="1400" baseline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effectLst/>
                          <a:latin typeface="+mn-lt"/>
                        </a:rPr>
                        <a:t>Lunch</a:t>
                      </a:r>
                      <a:endParaRPr lang="en-GB" sz="1400" baseline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effectLst/>
                          <a:latin typeface="+mn-lt"/>
                        </a:rPr>
                        <a:t>Reading/ Topic</a:t>
                      </a:r>
                      <a:endParaRPr lang="en-GB" sz="1400" baseline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aseline="0" dirty="0">
                          <a:effectLst/>
                          <a:latin typeface="+mn-lt"/>
                        </a:rPr>
                        <a:t>Tidy Up/ </a:t>
                      </a:r>
                      <a:r>
                        <a:rPr lang="en-GB" sz="1400" baseline="0" dirty="0" err="1">
                          <a:effectLst/>
                          <a:latin typeface="+mn-lt"/>
                        </a:rPr>
                        <a:t>Storytime</a:t>
                      </a:r>
                      <a:r>
                        <a:rPr lang="en-GB" sz="1400" baseline="0" dirty="0">
                          <a:effectLst/>
                          <a:latin typeface="+mn-lt"/>
                        </a:rPr>
                        <a:t>/</a:t>
                      </a:r>
                      <a:br>
                        <a:rPr lang="en-GB" sz="1400" baseline="0" dirty="0">
                          <a:effectLst/>
                          <a:latin typeface="+mn-lt"/>
                        </a:rPr>
                      </a:br>
                      <a:r>
                        <a:rPr lang="en-GB" sz="1400" baseline="0" dirty="0" err="1">
                          <a:effectLst/>
                          <a:latin typeface="+mn-lt"/>
                        </a:rPr>
                        <a:t>Hometime</a:t>
                      </a:r>
                      <a:endParaRPr lang="en-GB" sz="1400" baseline="0" dirty="0">
                        <a:latin typeface="+mn-lt"/>
                      </a:endParaRPr>
                    </a:p>
                  </a:txBody>
                  <a:tcPr marL="58320" marR="58320" marT="0" marB="0"/>
                </a:tc>
                <a:extLst>
                  <a:ext uri="{0D108BD9-81ED-4DB2-BD59-A6C34878D82A}">
                    <a16:rowId xmlns:a16="http://schemas.microsoft.com/office/drawing/2014/main" val="553875538"/>
                  </a:ext>
                </a:extLst>
              </a:tr>
              <a:tr h="8617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Wednesday</a:t>
                      </a:r>
                    </a:p>
                  </a:txBody>
                  <a:tcPr marL="58320" marR="5832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Whole School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Assembly</a:t>
                      </a:r>
                      <a:endParaRPr lang="en-GB" sz="1400" baseline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effectLst/>
                          <a:latin typeface="+mn-lt"/>
                        </a:rPr>
                        <a:t>Phonics/ </a:t>
                      </a:r>
                      <a:br>
                        <a:rPr lang="en-GB" sz="1400" baseline="0" dirty="0">
                          <a:effectLst/>
                          <a:latin typeface="+mn-lt"/>
                        </a:rPr>
                      </a:br>
                      <a:r>
                        <a:rPr lang="en-GB" sz="1400" baseline="0" dirty="0">
                          <a:effectLst/>
                          <a:latin typeface="+mn-lt"/>
                        </a:rPr>
                        <a:t>Drawing Club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effectLst/>
                          <a:latin typeface="+mn-lt"/>
                        </a:rPr>
                        <a:t>&amp; Snack/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effectLst/>
                          <a:latin typeface="+mn-lt"/>
                        </a:rPr>
                        <a:t>Play</a:t>
                      </a: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effectLst/>
                          <a:latin typeface="+mn-lt"/>
                        </a:rPr>
                        <a:t>Maths </a:t>
                      </a:r>
                      <a:endParaRPr lang="en-GB" sz="1400" baseline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effectLst/>
                          <a:latin typeface="+mn-lt"/>
                        </a:rPr>
                        <a:t>Lunch</a:t>
                      </a:r>
                      <a:endParaRPr lang="en-GB" sz="1400" baseline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effectLst/>
                          <a:latin typeface="+mn-lt"/>
                        </a:rPr>
                        <a:t>Reading/ PE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GB" sz="600" baseline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aseline="0" dirty="0">
                          <a:effectLst/>
                          <a:latin typeface="+mn-lt"/>
                        </a:rPr>
                        <a:t>Tidy Up/ </a:t>
                      </a:r>
                      <a:r>
                        <a:rPr lang="en-GB" sz="1400" baseline="0" dirty="0" err="1">
                          <a:effectLst/>
                          <a:latin typeface="+mn-lt"/>
                        </a:rPr>
                        <a:t>Storytime</a:t>
                      </a:r>
                      <a:r>
                        <a:rPr lang="en-GB" sz="1400" baseline="0" dirty="0">
                          <a:effectLst/>
                          <a:latin typeface="+mn-lt"/>
                        </a:rPr>
                        <a:t>/</a:t>
                      </a:r>
                      <a:br>
                        <a:rPr lang="en-GB" sz="1400" baseline="0" dirty="0">
                          <a:effectLst/>
                          <a:latin typeface="+mn-lt"/>
                        </a:rPr>
                      </a:br>
                      <a:r>
                        <a:rPr lang="en-GB" sz="1400" baseline="0" dirty="0" err="1">
                          <a:effectLst/>
                          <a:latin typeface="+mn-lt"/>
                        </a:rPr>
                        <a:t>Hometime</a:t>
                      </a:r>
                      <a:endParaRPr lang="en-GB" sz="1400" baseline="0" dirty="0">
                        <a:latin typeface="+mn-lt"/>
                      </a:endParaRPr>
                    </a:p>
                  </a:txBody>
                  <a:tcPr marL="58320" marR="58320" marT="0" marB="0"/>
                </a:tc>
                <a:extLst>
                  <a:ext uri="{0D108BD9-81ED-4DB2-BD59-A6C34878D82A}">
                    <a16:rowId xmlns:a16="http://schemas.microsoft.com/office/drawing/2014/main" val="1957975066"/>
                  </a:ext>
                </a:extLst>
              </a:tr>
              <a:tr h="7669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Thursday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Whole School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Assembly</a:t>
                      </a:r>
                      <a:endParaRPr lang="en-GB" sz="1400" baseline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effectLst/>
                          <a:latin typeface="+mn-lt"/>
                        </a:rPr>
                        <a:t>Phonics/ </a:t>
                      </a:r>
                      <a:br>
                        <a:rPr lang="en-GB" sz="1400" baseline="0" dirty="0">
                          <a:effectLst/>
                          <a:latin typeface="+mn-lt"/>
                        </a:rPr>
                      </a:br>
                      <a:r>
                        <a:rPr lang="en-GB" sz="1400" baseline="0" dirty="0">
                          <a:effectLst/>
                          <a:latin typeface="+mn-lt"/>
                        </a:rPr>
                        <a:t>Drawing Club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effectLst/>
                          <a:latin typeface="+mn-lt"/>
                        </a:rPr>
                        <a:t>&amp; Snack/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effectLst/>
                          <a:latin typeface="+mn-lt"/>
                        </a:rPr>
                        <a:t>Play</a:t>
                      </a: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effectLst/>
                          <a:latin typeface="+mn-lt"/>
                        </a:rPr>
                        <a:t>Music</a:t>
                      </a:r>
                      <a:endParaRPr lang="en-GB" sz="1400" baseline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effectLst/>
                          <a:latin typeface="+mn-lt"/>
                        </a:rPr>
                        <a:t>Lunch</a:t>
                      </a:r>
                      <a:endParaRPr lang="en-GB" sz="1400" baseline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effectLst/>
                          <a:latin typeface="+mn-lt"/>
                        </a:rPr>
                        <a:t>Reading/ PE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GB" sz="900" baseline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GB" sz="1400" baseline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aseline="0" dirty="0">
                          <a:effectLst/>
                          <a:latin typeface="+mn-lt"/>
                        </a:rPr>
                        <a:t>Tidy Up/ </a:t>
                      </a:r>
                      <a:r>
                        <a:rPr lang="en-GB" sz="1400" baseline="0" dirty="0" err="1">
                          <a:effectLst/>
                          <a:latin typeface="+mn-lt"/>
                        </a:rPr>
                        <a:t>Storytime</a:t>
                      </a:r>
                      <a:r>
                        <a:rPr lang="en-GB" sz="1400" baseline="0" dirty="0">
                          <a:effectLst/>
                          <a:latin typeface="+mn-lt"/>
                        </a:rPr>
                        <a:t>/</a:t>
                      </a:r>
                      <a:br>
                        <a:rPr lang="en-GB" sz="1400" baseline="0" dirty="0">
                          <a:effectLst/>
                          <a:latin typeface="+mn-lt"/>
                        </a:rPr>
                      </a:br>
                      <a:r>
                        <a:rPr lang="en-GB" sz="1400" baseline="0" dirty="0" err="1">
                          <a:effectLst/>
                          <a:latin typeface="+mn-lt"/>
                        </a:rPr>
                        <a:t>Hometime</a:t>
                      </a:r>
                      <a:endParaRPr lang="en-GB" sz="1400" baseline="0" dirty="0">
                        <a:latin typeface="+mn-lt"/>
                      </a:endParaRPr>
                    </a:p>
                  </a:txBody>
                  <a:tcPr marL="58320" marR="58320" marT="0" marB="0"/>
                </a:tc>
                <a:extLst>
                  <a:ext uri="{0D108BD9-81ED-4DB2-BD59-A6C34878D82A}">
                    <a16:rowId xmlns:a16="http://schemas.microsoft.com/office/drawing/2014/main" val="3035141036"/>
                  </a:ext>
                </a:extLst>
              </a:tr>
              <a:tr h="8098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Friday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4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Celebration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Assembly</a:t>
                      </a:r>
                      <a:endParaRPr lang="en-GB" sz="1400" baseline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effectLst/>
                          <a:latin typeface="+mn-lt"/>
                        </a:rPr>
                        <a:t>Phonics/ </a:t>
                      </a:r>
                      <a:br>
                        <a:rPr lang="en-GB" sz="1400" baseline="0" dirty="0">
                          <a:effectLst/>
                          <a:latin typeface="+mn-lt"/>
                        </a:rPr>
                      </a:br>
                      <a:r>
                        <a:rPr lang="en-GB" sz="1400" baseline="0" dirty="0">
                          <a:effectLst/>
                          <a:latin typeface="+mn-lt"/>
                        </a:rPr>
                        <a:t>Drawing Club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effectLst/>
                          <a:latin typeface="+mn-lt"/>
                        </a:rPr>
                        <a:t>&amp; Snack/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effectLst/>
                          <a:latin typeface="+mn-lt"/>
                        </a:rPr>
                        <a:t>Play</a:t>
                      </a: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effectLst/>
                          <a:latin typeface="+mn-lt"/>
                        </a:rPr>
                        <a:t>Maths </a:t>
                      </a:r>
                      <a:endParaRPr lang="en-GB" sz="1400" baseline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effectLst/>
                          <a:latin typeface="+mn-lt"/>
                        </a:rPr>
                        <a:t>Lunch</a:t>
                      </a:r>
                      <a:endParaRPr lang="en-GB" sz="1400" baseline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effectLst/>
                          <a:latin typeface="+mn-lt"/>
                        </a:rPr>
                        <a:t>Art / Music</a:t>
                      </a:r>
                      <a:endParaRPr lang="en-GB" sz="1400" baseline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aseline="0" dirty="0">
                          <a:effectLst/>
                          <a:latin typeface="+mn-lt"/>
                        </a:rPr>
                        <a:t>Tidy Up/ </a:t>
                      </a:r>
                      <a:r>
                        <a:rPr lang="en-GB" sz="1400" baseline="0" dirty="0" err="1">
                          <a:effectLst/>
                          <a:latin typeface="+mn-lt"/>
                        </a:rPr>
                        <a:t>Storytime</a:t>
                      </a:r>
                      <a:r>
                        <a:rPr lang="en-GB" sz="1400" baseline="0" dirty="0">
                          <a:effectLst/>
                          <a:latin typeface="+mn-lt"/>
                        </a:rPr>
                        <a:t>/</a:t>
                      </a:r>
                      <a:br>
                        <a:rPr lang="en-GB" sz="1400" baseline="0" dirty="0">
                          <a:effectLst/>
                          <a:latin typeface="+mn-lt"/>
                        </a:rPr>
                      </a:br>
                      <a:r>
                        <a:rPr lang="en-GB" sz="1400" baseline="0" dirty="0" err="1">
                          <a:effectLst/>
                          <a:latin typeface="+mn-lt"/>
                        </a:rPr>
                        <a:t>Hometime</a:t>
                      </a:r>
                      <a:endParaRPr lang="en-GB" sz="1400" baseline="0" dirty="0">
                        <a:latin typeface="+mn-lt"/>
                      </a:endParaRPr>
                    </a:p>
                  </a:txBody>
                  <a:tcPr marL="58320" marR="58320" marT="0" marB="0"/>
                </a:tc>
                <a:extLst>
                  <a:ext uri="{0D108BD9-81ED-4DB2-BD59-A6C34878D82A}">
                    <a16:rowId xmlns:a16="http://schemas.microsoft.com/office/drawing/2014/main" val="1695926599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138685" y="5911150"/>
            <a:ext cx="9734006" cy="939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dirty="0">
                <a:latin typeface="Calibri" panose="020F0502020204030204" pitchFamily="34" charset="0"/>
              </a:rPr>
              <a:t>Reception children join the rest of the school for assemblies and playtimes when they are ready to.</a:t>
            </a:r>
          </a:p>
        </p:txBody>
      </p:sp>
    </p:spTree>
    <p:extLst>
      <p:ext uri="{BB962C8B-B14F-4D97-AF65-F5344CB8AC3E}">
        <p14:creationId xmlns:p14="http://schemas.microsoft.com/office/powerpoint/2010/main" val="1927282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2E4FFA-26FE-4866-8064-EE70FF9AD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839" y="936394"/>
            <a:ext cx="8386566" cy="58409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0"/>
            <a:ext cx="11800114" cy="1325563"/>
          </a:xfrm>
        </p:spPr>
        <p:txBody>
          <a:bodyPr>
            <a:normAutofit fontScale="90000"/>
          </a:bodyPr>
          <a:lstStyle/>
          <a:p>
            <a:r>
              <a:rPr lang="en-GB" sz="6000" b="1" u="sng" dirty="0">
                <a:latin typeface="Bradley Hand ITC" panose="03070402050302030203" pitchFamily="66" charset="0"/>
              </a:rPr>
              <a:t>How Have Toys Changed Over Time? </a:t>
            </a:r>
          </a:p>
        </p:txBody>
      </p:sp>
    </p:spTree>
    <p:extLst>
      <p:ext uri="{BB962C8B-B14F-4D97-AF65-F5344CB8AC3E}">
        <p14:creationId xmlns:p14="http://schemas.microsoft.com/office/powerpoint/2010/main" val="3594321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u="sng" dirty="0">
                <a:latin typeface="Bradley Hand ITC" panose="03070402050302030203" pitchFamily="66" charset="0"/>
              </a:rPr>
              <a:t>Home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0946" y="1578082"/>
            <a:ext cx="1050174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This should include: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latin typeface="Calibri" panose="020F0502020204030204" pitchFamily="34" charset="0"/>
              </a:rPr>
              <a:t>Daily reading</a:t>
            </a:r>
            <a:r>
              <a:rPr lang="en-GB" sz="3200" dirty="0">
                <a:latin typeface="Calibri" panose="020F0502020204030204" pitchFamily="34" charset="0"/>
              </a:rPr>
              <a:t> (and recording in Reading Diary in KS1) This might be a fiction book, newspaper, magazine, non-fiction book, instructions, recipe, directions or any form of writing!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latin typeface="Calibri" panose="020F0502020204030204" pitchFamily="34" charset="0"/>
              </a:rPr>
              <a:t>Using real life maths</a:t>
            </a:r>
            <a:r>
              <a:rPr lang="en-GB" sz="3200" dirty="0">
                <a:latin typeface="Calibri" panose="020F0502020204030204" pitchFamily="34" charset="0"/>
              </a:rPr>
              <a:t> – shopping, baking, measuring and telling the time for example.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latin typeface="Calibri" panose="020F0502020204030204" pitchFamily="34" charset="0"/>
              </a:rPr>
              <a:t>Home Learning Grid</a:t>
            </a:r>
            <a:r>
              <a:rPr lang="en-GB" sz="3200" dirty="0">
                <a:latin typeface="Calibri" panose="020F0502020204030204" pitchFamily="34" charset="0"/>
              </a:rPr>
              <a:t> set each term by class teachers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latin typeface="Calibri" panose="020F0502020204030204" pitchFamily="34" charset="0"/>
              </a:rPr>
              <a:t>Magic Moments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latin typeface="Bradley Hand ITC" panose="03070402050302030203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>
              <a:latin typeface="Bradley Hand ITC" panose="03070402050302030203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>
              <a:latin typeface="Bradley Hand ITC" panose="03070402050302030203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latin typeface="Bradley Hand ITC" panose="03070402050302030203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5955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376" y="18255"/>
            <a:ext cx="6127376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b="1" u="sng" dirty="0">
                <a:latin typeface="Bradley Hand ITC" panose="03070402050302030203" pitchFamily="66" charset="0"/>
              </a:rPr>
              <a:t>Home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921FA3-F9C0-4401-94F2-2F45262245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1"/>
          <a:stretch/>
        </p:blipFill>
        <p:spPr>
          <a:xfrm>
            <a:off x="3566981" y="1045101"/>
            <a:ext cx="8409867" cy="568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20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6000" b="1" u="sng" dirty="0">
                <a:latin typeface="Bradley Hand ITC" panose="03070402050302030203" pitchFamily="66" charset="0"/>
              </a:rPr>
              <a:t>Magic </a:t>
            </a:r>
            <a:br>
              <a:rPr lang="en-GB" sz="6000" b="1" u="sng" dirty="0">
                <a:latin typeface="Bradley Hand ITC" panose="03070402050302030203" pitchFamily="66" charset="0"/>
              </a:rPr>
            </a:br>
            <a:r>
              <a:rPr lang="en-GB" sz="6000" b="1" u="sng" dirty="0">
                <a:latin typeface="Bradley Hand ITC" panose="03070402050302030203" pitchFamily="66" charset="0"/>
              </a:rPr>
              <a:t>Moments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625" y="249217"/>
            <a:ext cx="4736415" cy="6256637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577046" cy="4351338"/>
          </a:xfrm>
        </p:spPr>
        <p:txBody>
          <a:bodyPr>
            <a:normAutofit/>
          </a:bodyPr>
          <a:lstStyle/>
          <a:p>
            <a:r>
              <a:rPr lang="en-GB" sz="3200" dirty="0"/>
              <a:t>Write down anything you notice at home that you would like us to celebrate in class. </a:t>
            </a:r>
          </a:p>
        </p:txBody>
      </p:sp>
    </p:spTree>
    <p:extLst>
      <p:ext uri="{BB962C8B-B14F-4D97-AF65-F5344CB8AC3E}">
        <p14:creationId xmlns:p14="http://schemas.microsoft.com/office/powerpoint/2010/main" val="2552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u="sng" dirty="0">
                <a:latin typeface="Bradley Hand ITC" panose="03070402050302030203" pitchFamily="66" charset="0"/>
              </a:rPr>
              <a:t>Phonics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26732" y="308878"/>
            <a:ext cx="2330626" cy="19444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614" y="2220431"/>
            <a:ext cx="2200872" cy="1852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9196" y="4073143"/>
            <a:ext cx="2151017" cy="18107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1433" y="4073143"/>
            <a:ext cx="2134402" cy="18259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1433" y="2218639"/>
            <a:ext cx="2173857" cy="18597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4777" y="3431398"/>
            <a:ext cx="4506522" cy="3179898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933994" y="1413907"/>
            <a:ext cx="72346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We will start phonics in the next month. In the meantime keep reading the great quality storybooks that come home every day.</a:t>
            </a:r>
          </a:p>
        </p:txBody>
      </p:sp>
    </p:spTree>
    <p:extLst>
      <p:ext uri="{BB962C8B-B14F-4D97-AF65-F5344CB8AC3E}">
        <p14:creationId xmlns:p14="http://schemas.microsoft.com/office/powerpoint/2010/main" val="630188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u="sng" dirty="0">
                <a:latin typeface="Bradley Hand ITC" panose="03070402050302030203" pitchFamily="66" charset="0"/>
              </a:rPr>
              <a:t>Quick 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Water bottles</a:t>
            </a:r>
          </a:p>
          <a:p>
            <a:r>
              <a:rPr lang="en-GB" sz="3200" dirty="0"/>
              <a:t>P.E kits in school every day (until Easter)</a:t>
            </a:r>
          </a:p>
          <a:p>
            <a:r>
              <a:rPr lang="en-GB" sz="3200" dirty="0"/>
              <a:t>Reading Diaries and reading books in book bags every day (EYFS/KS1)</a:t>
            </a:r>
          </a:p>
          <a:p>
            <a:r>
              <a:rPr lang="en-GB" sz="3200" dirty="0"/>
              <a:t>Make sure clothes and PE kit are clearly labelled with the correct name - especially second hand uniform</a:t>
            </a:r>
          </a:p>
          <a:p>
            <a:r>
              <a:rPr lang="en-GB" sz="3200" dirty="0"/>
              <a:t>Check the </a:t>
            </a:r>
            <a:r>
              <a:rPr lang="en-GB" sz="3200" dirty="0">
                <a:hlinkClick r:id="rId2"/>
              </a:rPr>
              <a:t>uniform</a:t>
            </a:r>
            <a:r>
              <a:rPr lang="en-GB" sz="3200" u="sng" dirty="0">
                <a:hlinkClick r:id="rId2"/>
              </a:rPr>
              <a:t> </a:t>
            </a:r>
            <a:r>
              <a:rPr lang="en-GB" sz="3200" dirty="0"/>
              <a:t>policy</a:t>
            </a:r>
          </a:p>
        </p:txBody>
      </p:sp>
    </p:spTree>
    <p:extLst>
      <p:ext uri="{BB962C8B-B14F-4D97-AF65-F5344CB8AC3E}">
        <p14:creationId xmlns:p14="http://schemas.microsoft.com/office/powerpoint/2010/main" val="4054649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466</Words>
  <Application>Microsoft Office PowerPoint</Application>
  <PresentationFormat>Widescreen</PresentationFormat>
  <Paragraphs>111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Bradley Hand ITC</vt:lpstr>
      <vt:lpstr>Calibri</vt:lpstr>
      <vt:lpstr>Calibri Light</vt:lpstr>
      <vt:lpstr>Office Theme</vt:lpstr>
      <vt:lpstr>Welcome to Willow Class</vt:lpstr>
      <vt:lpstr>A Typical Day – Autumn Term</vt:lpstr>
      <vt:lpstr>A Typical Week – Autumn Term</vt:lpstr>
      <vt:lpstr>How Have Toys Changed Over Time? </vt:lpstr>
      <vt:lpstr>Home Learning</vt:lpstr>
      <vt:lpstr>Home Learning</vt:lpstr>
      <vt:lpstr>Magic  Moments</vt:lpstr>
      <vt:lpstr>Phonics</vt:lpstr>
      <vt:lpstr>Quick Reminders</vt:lpstr>
      <vt:lpstr>Useful Information</vt:lpstr>
      <vt:lpstr>Well-being</vt:lpstr>
    </vt:vector>
  </TitlesOfParts>
  <Company>CHANGE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       Class</dc:title>
  <dc:creator>Lorraine Kenny</dc:creator>
  <cp:lastModifiedBy>Sarah Cheney</cp:lastModifiedBy>
  <cp:revision>33</cp:revision>
  <dcterms:created xsi:type="dcterms:W3CDTF">2022-09-14T06:52:16Z</dcterms:created>
  <dcterms:modified xsi:type="dcterms:W3CDTF">2024-09-18T12:53:12Z</dcterms:modified>
</cp:coreProperties>
</file>