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performed Jack and the Beanstalk at the Rawson Hall.</a:t>
          </a: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07B317C-D823-4AB5-B39D-EA828B5D2832}">
      <dgm:prSet phldrT="[Text]"/>
      <dgm:spPr>
        <a:solidFill>
          <a:srgbClr val="FFC00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During our teams art morning, all children made mothers’ day and Easter crafts.</a:t>
          </a:r>
        </a:p>
      </dgm:t>
    </dgm:pt>
    <dgm:pt modelId="{F262D053-690B-4649-96BB-20BA16531DF5}" type="par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A1A893C3-6C8A-4DFF-A465-F5E62C7B6B3D}" type="sib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3E972072-A6BC-42FA-9C83-F2C385273CCC}">
      <dgm:prSet phldrT="[Text]"/>
      <dgm:spPr>
        <a:solidFill>
          <a:srgbClr val="00B0F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staff received maths mastery training.</a:t>
          </a:r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100DAEDB-E449-456C-AE2C-32F1056956F6}">
      <dgm:prSet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Across the school over 2000 ‘Over and Above’ team points were earned since September.</a:t>
          </a:r>
        </a:p>
      </dgm:t>
    </dgm:pt>
    <dgm:pt modelId="{F29AD349-24B5-40EF-9289-4FE8A7296E39}" type="par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A2B410CC-DD9D-494A-AC2E-0E7C52035963}" type="sib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D242072E-5ED9-450D-BA32-7B798B877114}">
      <dgm:prSet/>
      <dgm:spPr>
        <a:solidFill>
          <a:srgbClr val="00B05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Silver Birch Class participated in planned, created and ran The Stations of the Cross.</a:t>
          </a:r>
        </a:p>
      </dgm:t>
    </dgm:pt>
    <dgm:pt modelId="{D2C9D932-E82E-4D4D-B351-F68FBF13AA25}" type="par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B42DA852-1A5C-4CD2-9C26-44CE9EFA1461}" type="sib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EDE794AF-6624-460A-9C93-2ADDBA69CF7E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the school raised money during the Colour Run. </a:t>
          </a:r>
        </a:p>
      </dgm:t>
    </dgm:pt>
    <dgm:pt modelId="{F3C90DE1-B5F5-413D-A6F9-16C1447B71DB}" type="par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404B91A2-0A9B-4BB4-B609-0DCFCD623D9C}" type="sib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59BE6C6F-66B2-4199-A7BB-CA0C05E6D7D5}">
      <dgm:prSet custT="1"/>
      <dgm:spPr>
        <a:solidFill>
          <a:srgbClr val="FF0000"/>
        </a:solidFill>
      </dgm:spPr>
      <dgm:t>
        <a:bodyPr/>
        <a:lstStyle/>
        <a:p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teachers took part in external writing moderation with NEARS schools.</a:t>
          </a:r>
        </a:p>
      </dgm:t>
    </dgm:pt>
    <dgm:pt modelId="{5BF1F054-A373-44DA-8FEC-88E4E16C48E8}" type="parTrans" cxnId="{960B5C4A-33A2-49E9-906F-AD5DAEE51220}">
      <dgm:prSet/>
      <dgm:spPr/>
      <dgm:t>
        <a:bodyPr/>
        <a:lstStyle/>
        <a:p>
          <a:endParaRPr lang="en-GB"/>
        </a:p>
      </dgm:t>
    </dgm:pt>
    <dgm:pt modelId="{1BD9AEA1-EDFE-4667-8A04-F14A7594C1E2}" type="sibTrans" cxnId="{960B5C4A-33A2-49E9-906F-AD5DAEE51220}">
      <dgm:prSet/>
      <dgm:spPr/>
      <dgm:t>
        <a:bodyPr/>
        <a:lstStyle/>
        <a:p>
          <a:endParaRPr lang="en-GB"/>
        </a:p>
      </dgm:t>
    </dgm:pt>
    <dgm:pt modelId="{080D32E4-10A9-4443-A16F-048705309391}">
      <dgm:prSet custT="1"/>
      <dgm:spPr>
        <a:solidFill>
          <a:schemeClr val="accent4"/>
        </a:solidFill>
      </dgm:spPr>
      <dgm:t>
        <a:bodyPr/>
        <a:lstStyle/>
        <a:p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participated in Take One Computing day and in Science week. </a:t>
          </a:r>
        </a:p>
      </dgm:t>
    </dgm:pt>
    <dgm:pt modelId="{4CF5AA52-8CAB-4820-8972-53C6B36E7FD7}" type="parTrans" cxnId="{853EB5A6-90B3-448C-A3F8-3888CA8259CC}">
      <dgm:prSet/>
      <dgm:spPr/>
      <dgm:t>
        <a:bodyPr/>
        <a:lstStyle/>
        <a:p>
          <a:endParaRPr lang="en-GB"/>
        </a:p>
      </dgm:t>
    </dgm:pt>
    <dgm:pt modelId="{ECCAF50F-C6C9-4933-8828-389C2D41E6DF}" type="sibTrans" cxnId="{853EB5A6-90B3-448C-A3F8-3888CA8259CC}">
      <dgm:prSet/>
      <dgm:spPr/>
      <dgm:t>
        <a:bodyPr/>
        <a:lstStyle/>
        <a:p>
          <a:endParaRPr lang="en-GB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8" custScaleX="77455" custScaleY="120642" custRadScaleRad="97540" custRadScaleInc="-4849">
        <dgm:presLayoutVars>
          <dgm:bulletEnabled val="1"/>
        </dgm:presLayoutVars>
      </dgm:prSet>
      <dgm:spPr/>
    </dgm:pt>
    <dgm:pt modelId="{00D91726-3E03-4F1C-AB0C-E167FD880566}" type="pres">
      <dgm:prSet presAssocID="{C93A5F1D-5920-4782-BE45-12581CF9A450}" presName="sibTransFirstNode" presStyleLbl="bgShp" presStyleIdx="0" presStyleCnt="1" custLinFactNeighborX="-1871" custLinFactNeighborY="-2550"/>
      <dgm:spPr/>
    </dgm:pt>
    <dgm:pt modelId="{27D19B1F-5F71-437F-8730-870D3ABA636C}" type="pres">
      <dgm:prSet presAssocID="{59BE6C6F-66B2-4199-A7BB-CA0C05E6D7D5}" presName="nodeFollowingNodes" presStyleLbl="node1" presStyleIdx="1" presStyleCnt="8" custScaleX="94582" custScaleY="81490" custRadScaleRad="112149" custRadScaleInc="36060">
        <dgm:presLayoutVars>
          <dgm:bulletEnabled val="1"/>
        </dgm:presLayoutVars>
      </dgm:prSet>
      <dgm:spPr/>
    </dgm:pt>
    <dgm:pt modelId="{F552EF09-E40D-4E05-A123-A6E41E0580F0}" type="pres">
      <dgm:prSet presAssocID="{080D32E4-10A9-4443-A16F-048705309391}" presName="nodeFollowingNodes" presStyleLbl="node1" presStyleIdx="2" presStyleCnt="8" custRadScaleRad="95183" custRadScaleInc="-31364">
        <dgm:presLayoutVars>
          <dgm:bulletEnabled val="1"/>
        </dgm:presLayoutVars>
      </dgm:prSet>
      <dgm:spPr/>
    </dgm:pt>
    <dgm:pt modelId="{13906293-8EBE-4048-B7E3-657E912DED2B}" type="pres">
      <dgm:prSet presAssocID="{100DAEDB-E449-456C-AE2C-32F1056956F6}" presName="nodeFollowingNodes" presStyleLbl="node1" presStyleIdx="3" presStyleCnt="8" custScaleX="103881" custScaleY="117534" custRadScaleRad="108514" custRadScaleInc="-85959">
        <dgm:presLayoutVars>
          <dgm:bulletEnabled val="1"/>
        </dgm:presLayoutVars>
      </dgm:prSet>
      <dgm:spPr/>
    </dgm:pt>
    <dgm:pt modelId="{ADE87D86-2003-491A-A1F1-F71A7803E543}" type="pres">
      <dgm:prSet presAssocID="{D242072E-5ED9-450D-BA32-7B798B877114}" presName="nodeFollowingNodes" presStyleLbl="node1" presStyleIdx="4" presStyleCnt="8" custRadScaleRad="125925" custRadScaleInc="-151974">
        <dgm:presLayoutVars>
          <dgm:bulletEnabled val="1"/>
        </dgm:presLayoutVars>
      </dgm:prSet>
      <dgm:spPr/>
    </dgm:pt>
    <dgm:pt modelId="{5A5F86F0-940C-4CC7-8AF3-3356DE242810}" type="pres">
      <dgm:prSet presAssocID="{EDE794AF-6624-460A-9C93-2ADDBA69CF7E}" presName="nodeFollowingNodes" presStyleLbl="node1" presStyleIdx="5" presStyleCnt="8" custRadScaleRad="114341" custRadScaleInc="102642">
        <dgm:presLayoutVars>
          <dgm:bulletEnabled val="1"/>
        </dgm:presLayoutVars>
      </dgm:prSet>
      <dgm:spPr/>
    </dgm:pt>
    <dgm:pt modelId="{D0BBC845-EF88-43B0-80CE-F2346E21D3E2}" type="pres">
      <dgm:prSet presAssocID="{C07B317C-D823-4AB5-B39D-EA828B5D2832}" presName="nodeFollowingNodes" presStyleLbl="node1" presStyleIdx="6" presStyleCnt="8" custScaleX="90656" custScaleY="129195" custRadScaleRad="111241" custRadScaleInc="49677">
        <dgm:presLayoutVars>
          <dgm:bulletEnabled val="1"/>
        </dgm:presLayoutVars>
      </dgm:prSet>
      <dgm:spPr/>
    </dgm:pt>
    <dgm:pt modelId="{324276DC-1A35-4AE0-86DA-38C5D1EB12A9}" type="pres">
      <dgm:prSet presAssocID="{3E972072-A6BC-42FA-9C83-F2C385273CCC}" presName="nodeFollowingNodes" presStyleLbl="node1" presStyleIdx="7" presStyleCnt="8" custRadScaleRad="114065" custRadScaleInc="10237">
        <dgm:presLayoutVars>
          <dgm:bulletEnabled val="1"/>
        </dgm:presLayoutVars>
      </dgm:prSet>
      <dgm:spPr/>
    </dgm:pt>
  </dgm:ptLst>
  <dgm:cxnLst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3676F206-755A-4C01-9100-A873FDC0AB3F}" srcId="{28698D1D-E192-4F40-A5B1-8A56ADC1AC84}" destId="{3E972072-A6BC-42FA-9C83-F2C385273CCC}" srcOrd="7" destOrd="0" parTransId="{C6620F14-8367-4691-B2DE-32873C8CFCDB}" sibTransId="{6A4CD483-520C-4F48-A54E-3E2203C86136}"/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1DDA9524-7BAC-4B7E-A781-6AF0A1C81D80}" type="presOf" srcId="{C07B317C-D823-4AB5-B39D-EA828B5D2832}" destId="{D0BBC845-EF88-43B0-80CE-F2346E21D3E2}" srcOrd="0" destOrd="0" presId="urn:microsoft.com/office/officeart/2005/8/layout/cycle3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F5302A5C-3A24-48E1-859A-1E57C8161967}" srcId="{28698D1D-E192-4F40-A5B1-8A56ADC1AC84}" destId="{D242072E-5ED9-450D-BA32-7B798B877114}" srcOrd="4" destOrd="0" parTransId="{D2C9D932-E82E-4D4D-B351-F68FBF13AA25}" sibTransId="{B42DA852-1A5C-4CD2-9C26-44CE9EFA1461}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64D20747-04FD-4BD7-AA58-CDBCA9D45234}" srcId="{28698D1D-E192-4F40-A5B1-8A56ADC1AC84}" destId="{EDE794AF-6624-460A-9C93-2ADDBA69CF7E}" srcOrd="5" destOrd="0" parTransId="{F3C90DE1-B5F5-413D-A6F9-16C1447B71DB}" sibTransId="{404B91A2-0A9B-4BB4-B609-0DCFCD623D9C}"/>
    <dgm:cxn modelId="{960B5C4A-33A2-49E9-906F-AD5DAEE51220}" srcId="{28698D1D-E192-4F40-A5B1-8A56ADC1AC84}" destId="{59BE6C6F-66B2-4199-A7BB-CA0C05E6D7D5}" srcOrd="1" destOrd="0" parTransId="{5BF1F054-A373-44DA-8FEC-88E4E16C48E8}" sibTransId="{1BD9AEA1-EDFE-4667-8A04-F14A7594C1E2}"/>
    <dgm:cxn modelId="{CCA90959-1748-4883-B2D9-482DC7CA80E5}" type="presOf" srcId="{100DAEDB-E449-456C-AE2C-32F1056956F6}" destId="{13906293-8EBE-4048-B7E3-657E912DED2B}" srcOrd="0" destOrd="0" presId="urn:microsoft.com/office/officeart/2005/8/layout/cycle3"/>
    <dgm:cxn modelId="{D767A08E-98FA-45E6-BBD7-3EE4BCE8BEB4}" type="presOf" srcId="{D242072E-5ED9-450D-BA32-7B798B877114}" destId="{ADE87D86-2003-491A-A1F1-F71A7803E543}" srcOrd="0" destOrd="0" presId="urn:microsoft.com/office/officeart/2005/8/layout/cycle3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853EB5A6-90B3-448C-A3F8-3888CA8259CC}" srcId="{28698D1D-E192-4F40-A5B1-8A56ADC1AC84}" destId="{080D32E4-10A9-4443-A16F-048705309391}" srcOrd="2" destOrd="0" parTransId="{4CF5AA52-8CAB-4820-8972-53C6B36E7FD7}" sibTransId="{ECCAF50F-C6C9-4933-8828-389C2D41E6DF}"/>
    <dgm:cxn modelId="{412EC7D2-BC99-48A6-9178-667374A68E4E}" srcId="{28698D1D-E192-4F40-A5B1-8A56ADC1AC84}" destId="{C07B317C-D823-4AB5-B39D-EA828B5D2832}" srcOrd="6" destOrd="0" parTransId="{F262D053-690B-4649-96BB-20BA16531DF5}" sibTransId="{A1A893C3-6C8A-4DFF-A465-F5E62C7B6B3D}"/>
    <dgm:cxn modelId="{73ACA6D9-B7B5-45EC-83EE-A2E4EF9A9054}" srcId="{28698D1D-E192-4F40-A5B1-8A56ADC1AC84}" destId="{100DAEDB-E449-456C-AE2C-32F1056956F6}" srcOrd="3" destOrd="0" parTransId="{F29AD349-24B5-40EF-9289-4FE8A7296E39}" sibTransId="{A2B410CC-DD9D-494A-AC2E-0E7C52035963}"/>
    <dgm:cxn modelId="{26C07DDE-D396-4B48-A842-701BFC00DEC0}" type="presOf" srcId="{EDE794AF-6624-460A-9C93-2ADDBA69CF7E}" destId="{5A5F86F0-940C-4CC7-8AF3-3356DE242810}" srcOrd="0" destOrd="0" presId="urn:microsoft.com/office/officeart/2005/8/layout/cycle3"/>
    <dgm:cxn modelId="{9CBE5DE9-D1C0-4FC9-BF38-CA0BB459A162}" type="presOf" srcId="{080D32E4-10A9-4443-A16F-048705309391}" destId="{F552EF09-E40D-4E05-A123-A6E41E0580F0}" srcOrd="0" destOrd="0" presId="urn:microsoft.com/office/officeart/2005/8/layout/cycle3"/>
    <dgm:cxn modelId="{06120BF3-E09D-42EA-9C7A-CD65FD6C1038}" type="presOf" srcId="{59BE6C6F-66B2-4199-A7BB-CA0C05E6D7D5}" destId="{27D19B1F-5F71-437F-8730-870D3ABA636C}" srcOrd="0" destOrd="0" presId="urn:microsoft.com/office/officeart/2005/8/layout/cycle3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ED0BACF0-184B-4075-BB60-8E9CFDC106CF}" type="presParOf" srcId="{62848F2D-D1C9-4946-87B9-0B442AAA7D4C}" destId="{27D19B1F-5F71-437F-8730-870D3ABA636C}" srcOrd="2" destOrd="0" presId="urn:microsoft.com/office/officeart/2005/8/layout/cycle3"/>
    <dgm:cxn modelId="{2E607941-7FB9-47B4-A4C4-679B55CD1CAF}" type="presParOf" srcId="{62848F2D-D1C9-4946-87B9-0B442AAA7D4C}" destId="{F552EF09-E40D-4E05-A123-A6E41E0580F0}" srcOrd="3" destOrd="0" presId="urn:microsoft.com/office/officeart/2005/8/layout/cycle3"/>
    <dgm:cxn modelId="{56A832C7-1421-485A-BE83-D4AE55980F67}" type="presParOf" srcId="{62848F2D-D1C9-4946-87B9-0B442AAA7D4C}" destId="{13906293-8EBE-4048-B7E3-657E912DED2B}" srcOrd="4" destOrd="0" presId="urn:microsoft.com/office/officeart/2005/8/layout/cycle3"/>
    <dgm:cxn modelId="{B099F31A-211C-4B6A-A0CD-49222379EEF5}" type="presParOf" srcId="{62848F2D-D1C9-4946-87B9-0B442AAA7D4C}" destId="{ADE87D86-2003-491A-A1F1-F71A7803E543}" srcOrd="5" destOrd="0" presId="urn:microsoft.com/office/officeart/2005/8/layout/cycle3"/>
    <dgm:cxn modelId="{3A3400AD-BCA0-4B5E-B181-0C97C5A31AFD}" type="presParOf" srcId="{62848F2D-D1C9-4946-87B9-0B442AAA7D4C}" destId="{5A5F86F0-940C-4CC7-8AF3-3356DE242810}" srcOrd="6" destOrd="0" presId="urn:microsoft.com/office/officeart/2005/8/layout/cycle3"/>
    <dgm:cxn modelId="{B5CAF04F-DB9F-4C57-BECA-E8140B038E84}" type="presParOf" srcId="{62848F2D-D1C9-4946-87B9-0B442AAA7D4C}" destId="{D0BBC845-EF88-43B0-80CE-F2346E21D3E2}" srcOrd="7" destOrd="0" presId="urn:microsoft.com/office/officeart/2005/8/layout/cycle3"/>
    <dgm:cxn modelId="{25C825B6-7660-4ECF-BE82-1E2D9C6885E9}" type="presParOf" srcId="{62848F2D-D1C9-4946-87B9-0B442AAA7D4C}" destId="{324276DC-1A35-4AE0-86DA-38C5D1EB12A9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133149" y="-38989"/>
          <a:ext cx="6162800" cy="6162800"/>
        </a:xfrm>
        <a:prstGeom prst="circularArrow">
          <a:avLst>
            <a:gd name="adj1" fmla="val 5544"/>
            <a:gd name="adj2" fmla="val 330680"/>
            <a:gd name="adj3" fmla="val 14917852"/>
            <a:gd name="adj4" fmla="val 16723130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3648754" y="22171"/>
          <a:ext cx="1362202" cy="1060866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performed Jack and the Beanstalk at the Rawson Hall.</a:t>
          </a:r>
        </a:p>
      </dsp:txBody>
      <dsp:txXfrm>
        <a:off x="3700541" y="73958"/>
        <a:ext cx="1258628" cy="957292"/>
      </dsp:txXfrm>
    </dsp:sp>
    <dsp:sp modelId="{27D19B1F-5F71-437F-8730-870D3ABA636C}">
      <dsp:nvSpPr>
        <dsp:cNvPr id="0" name=""/>
        <dsp:cNvSpPr/>
      </dsp:nvSpPr>
      <dsp:spPr>
        <a:xfrm>
          <a:off x="6122439" y="1256997"/>
          <a:ext cx="1663415" cy="716583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teachers took part in external writing moderation with NEARS schools.</a:t>
          </a:r>
        </a:p>
      </dsp:txBody>
      <dsp:txXfrm>
        <a:off x="6157420" y="1291978"/>
        <a:ext cx="1593453" cy="646621"/>
      </dsp:txXfrm>
    </dsp:sp>
    <dsp:sp modelId="{F552EF09-E40D-4E05-A123-A6E41E0580F0}">
      <dsp:nvSpPr>
        <dsp:cNvPr id="0" name=""/>
        <dsp:cNvSpPr/>
      </dsp:nvSpPr>
      <dsp:spPr>
        <a:xfrm>
          <a:off x="5979005" y="2131510"/>
          <a:ext cx="1758701" cy="879350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participated in Take One Computing day and in Science week. </a:t>
          </a:r>
        </a:p>
      </dsp:txBody>
      <dsp:txXfrm>
        <a:off x="6021931" y="2174436"/>
        <a:ext cx="1672849" cy="793498"/>
      </dsp:txXfrm>
    </dsp:sp>
    <dsp:sp modelId="{13906293-8EBE-4048-B7E3-657E912DED2B}">
      <dsp:nvSpPr>
        <dsp:cNvPr id="0" name=""/>
        <dsp:cNvSpPr/>
      </dsp:nvSpPr>
      <dsp:spPr>
        <a:xfrm>
          <a:off x="6306135" y="3123174"/>
          <a:ext cx="1826957" cy="1033536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Across the school over 2000 ‘Over and Above’ team points were earned since September.</a:t>
          </a:r>
        </a:p>
      </dsp:txBody>
      <dsp:txXfrm>
        <a:off x="6356588" y="3173627"/>
        <a:ext cx="1726051" cy="932630"/>
      </dsp:txXfrm>
    </dsp:sp>
    <dsp:sp modelId="{ADE87D86-2003-491A-A1F1-F71A7803E543}">
      <dsp:nvSpPr>
        <dsp:cNvPr id="0" name=""/>
        <dsp:cNvSpPr/>
      </dsp:nvSpPr>
      <dsp:spPr>
        <a:xfrm>
          <a:off x="6425807" y="4289909"/>
          <a:ext cx="1758701" cy="87935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Silver Birch Class participated in planned, created and ran The Stations of the Cross.</a:t>
          </a:r>
        </a:p>
      </dsp:txBody>
      <dsp:txXfrm>
        <a:off x="6468733" y="4332835"/>
        <a:ext cx="1672849" cy="793498"/>
      </dsp:txXfrm>
    </dsp:sp>
    <dsp:sp modelId="{5A5F86F0-940C-4CC7-8AF3-3356DE242810}">
      <dsp:nvSpPr>
        <dsp:cNvPr id="0" name=""/>
        <dsp:cNvSpPr/>
      </dsp:nvSpPr>
      <dsp:spPr>
        <a:xfrm>
          <a:off x="539429" y="2881512"/>
          <a:ext cx="1758701" cy="879350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the school raised money during the Colour Run. </a:t>
          </a:r>
        </a:p>
      </dsp:txBody>
      <dsp:txXfrm>
        <a:off x="582355" y="2924438"/>
        <a:ext cx="1672849" cy="793498"/>
      </dsp:txXfrm>
    </dsp:sp>
    <dsp:sp modelId="{D0BBC845-EF88-43B0-80CE-F2346E21D3E2}">
      <dsp:nvSpPr>
        <dsp:cNvPr id="0" name=""/>
        <dsp:cNvSpPr/>
      </dsp:nvSpPr>
      <dsp:spPr>
        <a:xfrm>
          <a:off x="870011" y="1552814"/>
          <a:ext cx="1594368" cy="1136077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During our teams art morning, all children made mothers’ day and Easter crafts.</a:t>
          </a:r>
        </a:p>
      </dsp:txBody>
      <dsp:txXfrm>
        <a:off x="925470" y="1608273"/>
        <a:ext cx="1483450" cy="1025159"/>
      </dsp:txXfrm>
    </dsp:sp>
    <dsp:sp modelId="{324276DC-1A35-4AE0-86DA-38C5D1EB12A9}">
      <dsp:nvSpPr>
        <dsp:cNvPr id="0" name=""/>
        <dsp:cNvSpPr/>
      </dsp:nvSpPr>
      <dsp:spPr>
        <a:xfrm>
          <a:off x="1574345" y="409228"/>
          <a:ext cx="1758701" cy="87935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staff received maths mastery training.</a:t>
          </a:r>
        </a:p>
      </dsp:txBody>
      <dsp:txXfrm>
        <a:off x="1617271" y="452154"/>
        <a:ext cx="1672849" cy="793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01/04/2025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01/04/2025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01/04/2025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19727854"/>
              </p:ext>
            </p:extLst>
          </p:nvPr>
        </p:nvGraphicFramePr>
        <p:xfrm>
          <a:off x="1638300" y="41814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</a:p>
          <a:p>
            <a:pPr algn="ctr"/>
            <a:r>
              <a:rPr lang="en-GB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Whole School Spring Term </a:t>
            </a: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Poster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2024/25</a:t>
            </a: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A0B573B-19B5-4DE9-BBEB-6D61D9A186BD}"/>
              </a:ext>
            </a:extLst>
          </p:cNvPr>
          <p:cNvSpPr/>
          <p:nvPr/>
        </p:nvSpPr>
        <p:spPr>
          <a:xfrm>
            <a:off x="6912851" y="5617930"/>
            <a:ext cx="1408905" cy="92402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50% of the school worded on Godly Play in drama sessions.</a:t>
            </a:r>
            <a:endParaRPr lang="en-GB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6E9F77B-FBB0-4187-977E-DC95381C4FF0}"/>
              </a:ext>
            </a:extLst>
          </p:cNvPr>
          <p:cNvSpPr/>
          <p:nvPr/>
        </p:nvSpPr>
        <p:spPr>
          <a:xfrm>
            <a:off x="2771420" y="4437529"/>
            <a:ext cx="1408905" cy="84374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Over 30% of the school use the walking bus.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C796828-50C8-4587-9BC2-76944D19A588}"/>
              </a:ext>
            </a:extLst>
          </p:cNvPr>
          <p:cNvSpPr/>
          <p:nvPr/>
        </p:nvSpPr>
        <p:spPr>
          <a:xfrm>
            <a:off x="5287059" y="5672721"/>
            <a:ext cx="1299882" cy="105137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20% of parents regularly attend Friday’s celebration worship.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69BEB09-3A68-4E3E-9495-61A99A89982B}"/>
              </a:ext>
            </a:extLst>
          </p:cNvPr>
          <p:cNvSpPr/>
          <p:nvPr/>
        </p:nvSpPr>
        <p:spPr>
          <a:xfrm>
            <a:off x="3494078" y="5401906"/>
            <a:ext cx="1525524" cy="9465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latin typeface="Verdana" panose="020B0604030504040204" pitchFamily="34" charset="0"/>
                <a:ea typeface="Verdana" panose="020B0604030504040204" pitchFamily="34" charset="0"/>
              </a:rPr>
              <a:t>The </a:t>
            </a:r>
            <a:r>
              <a:rPr lang="en-US" sz="900" dirty="0" err="1">
                <a:latin typeface="Verdana" panose="020B0604030504040204" pitchFamily="34" charset="0"/>
                <a:ea typeface="Verdana" panose="020B0604030504040204" pitchFamily="34" charset="0"/>
              </a:rPr>
              <a:t>Bolney</a:t>
            </a:r>
            <a:r>
              <a:rPr lang="en-US" sz="900" dirty="0">
                <a:latin typeface="Verdana" panose="020B0604030504040204" pitchFamily="34" charset="0"/>
                <a:ea typeface="Verdana" panose="020B0604030504040204" pitchFamily="34" charset="0"/>
              </a:rPr>
              <a:t> choir(30% </a:t>
            </a:r>
            <a:r>
              <a:rPr lang="en-US" sz="900">
                <a:latin typeface="Verdana" panose="020B0604030504040204" pitchFamily="34" charset="0"/>
                <a:ea typeface="Verdana" panose="020B0604030504040204" pitchFamily="34" charset="0"/>
              </a:rPr>
              <a:t>of children) </a:t>
            </a:r>
            <a:r>
              <a:rPr lang="en-US" sz="900" dirty="0">
                <a:latin typeface="Verdana" panose="020B0604030504040204" pitchFamily="34" charset="0"/>
                <a:ea typeface="Verdana" panose="020B0604030504040204" pitchFamily="34" charset="0"/>
              </a:rPr>
              <a:t>performed at the 02 arena at </a:t>
            </a:r>
            <a:r>
              <a:rPr lang="en-US" sz="900">
                <a:latin typeface="Verdana" panose="020B0604030504040204" pitchFamily="34" charset="0"/>
                <a:ea typeface="Verdana" panose="020B0604030504040204" pitchFamily="34" charset="0"/>
              </a:rPr>
              <a:t>Young Voices. </a:t>
            </a:r>
            <a:endParaRPr lang="en-GB" sz="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4E31D58-1133-49F3-B761-87A60439FC2B}"/>
              </a:ext>
            </a:extLst>
          </p:cNvPr>
          <p:cNvSpPr/>
          <p:nvPr/>
        </p:nvSpPr>
        <p:spPr>
          <a:xfrm>
            <a:off x="6836314" y="741791"/>
            <a:ext cx="1561977" cy="75986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Verdana" panose="020B0604030504040204" pitchFamily="34" charset="0"/>
                <a:ea typeface="Verdana" panose="020B0604030504040204" pitchFamily="34" charset="0"/>
              </a:rPr>
              <a:t>100% staff received Dyslexia training and TA received weekly SEND training.</a:t>
            </a:r>
          </a:p>
        </p:txBody>
      </p:sp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186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Emma Lofthouse</cp:lastModifiedBy>
  <cp:revision>25</cp:revision>
  <dcterms:created xsi:type="dcterms:W3CDTF">2015-12-14T14:06:32Z</dcterms:created>
  <dcterms:modified xsi:type="dcterms:W3CDTF">2025-04-01T11:03:25Z</dcterms:modified>
</cp:coreProperties>
</file>