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9" r:id="rId8"/>
    <p:sldId id="266" r:id="rId9"/>
    <p:sldId id="267"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69" d="100"/>
          <a:sy n="69" d="100"/>
        </p:scale>
        <p:origin x="4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37749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200504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86442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19803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F84529-03F3-40B4-8D27-A8CE85EA1A00}" type="datetimeFigureOut">
              <a:rPr lang="en-GB" smtClean="0"/>
              <a:t>14/09/2024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46519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F84529-03F3-40B4-8D27-A8CE85EA1A00}" type="datetimeFigureOut">
              <a:rPr lang="en-GB" smtClean="0"/>
              <a:t>14/09/2024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91799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F84529-03F3-40B4-8D27-A8CE85EA1A00}" type="datetimeFigureOut">
              <a:rPr lang="en-GB" smtClean="0"/>
              <a:t>14/09/2024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99342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F84529-03F3-40B4-8D27-A8CE85EA1A00}" type="datetimeFigureOut">
              <a:rPr lang="en-GB" smtClean="0"/>
              <a:t>14/09/2024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24539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84529-03F3-40B4-8D27-A8CE85EA1A00}" type="datetimeFigureOut">
              <a:rPr lang="en-GB" smtClean="0"/>
              <a:t>14/09/2024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423814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F84529-03F3-40B4-8D27-A8CE85EA1A00}" type="datetimeFigureOut">
              <a:rPr lang="en-GB" smtClean="0"/>
              <a:t>14/09/2024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37235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F84529-03F3-40B4-8D27-A8CE85EA1A00}" type="datetimeFigureOut">
              <a:rPr lang="en-GB" smtClean="0"/>
              <a:t>14/09/2024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80521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84529-03F3-40B4-8D27-A8CE85EA1A00}" type="datetimeFigureOut">
              <a:rPr lang="en-GB" smtClean="0"/>
              <a:t>14/09/2024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01EBD-DE0F-4BB7-861C-D6EC341CF1AF}" type="slidenum">
              <a:rPr lang="en-GB" smtClean="0"/>
              <a:t>‹#›</a:t>
            </a:fld>
            <a:endParaRPr lang="en-GB"/>
          </a:p>
        </p:txBody>
      </p:sp>
    </p:spTree>
    <p:extLst>
      <p:ext uri="{BB962C8B-B14F-4D97-AF65-F5344CB8AC3E}">
        <p14:creationId xmlns:p14="http://schemas.microsoft.com/office/powerpoint/2010/main" val="350227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lneyschool.org.uk/website/uniform/22348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office@bolneyprimary.school" TargetMode="External"/><Relationship Id="rId2" Type="http://schemas.openxmlformats.org/officeDocument/2006/relationships/hyperlink" Target="https://www.bolneyschool.org.uk/" TargetMode="External"/><Relationship Id="rId1" Type="http://schemas.openxmlformats.org/officeDocument/2006/relationships/slideLayout" Target="../slideLayouts/slideLayout2.xml"/><Relationship Id="rId4" Type="http://schemas.openxmlformats.org/officeDocument/2006/relationships/hyperlink" Target="mailto::cjames@bolneyprimary.schoo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olneyschool.org.uk/website/zones_of_regulation_1/541846"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annafreud.org/parents-and-carers/"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literacyshedplus.com/en-gb/browse/reading-vip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734" y="1718891"/>
            <a:ext cx="9144000" cy="1131310"/>
          </a:xfrm>
        </p:spPr>
        <p:txBody>
          <a:bodyPr>
            <a:normAutofit fontScale="90000"/>
          </a:bodyPr>
          <a:lstStyle/>
          <a:p>
            <a:r>
              <a:rPr lang="en-GB" b="1" dirty="0" smtClean="0">
                <a:latin typeface="Bradley Hand ITC" panose="03070402050302030203" pitchFamily="66" charset="0"/>
              </a:rPr>
              <a:t>Welcome to </a:t>
            </a:r>
            <a:r>
              <a:rPr lang="en-GB" b="1" dirty="0" smtClean="0">
                <a:latin typeface="Bradley Hand ITC" panose="03070402050302030203" pitchFamily="66" charset="0"/>
              </a:rPr>
              <a:t>Silver Birch </a:t>
            </a:r>
            <a:r>
              <a:rPr lang="en-GB" b="1" dirty="0" smtClean="0">
                <a:latin typeface="Bradley Hand ITC" panose="03070402050302030203" pitchFamily="66" charset="0"/>
              </a:rPr>
              <a:t>Class</a:t>
            </a:r>
            <a:endParaRPr lang="en-GB" b="1" dirty="0">
              <a:latin typeface="Bradley Hand ITC" panose="03070402050302030203" pitchFamily="66" charset="0"/>
            </a:endParaRPr>
          </a:p>
        </p:txBody>
      </p:sp>
      <p:sp>
        <p:nvSpPr>
          <p:cNvPr id="3" name="Subtitle 2"/>
          <p:cNvSpPr>
            <a:spLocks noGrp="1"/>
          </p:cNvSpPr>
          <p:nvPr>
            <p:ph type="subTitle" idx="1"/>
          </p:nvPr>
        </p:nvSpPr>
        <p:spPr>
          <a:xfrm>
            <a:off x="1524000" y="1856509"/>
            <a:ext cx="9144000" cy="3401291"/>
          </a:xfrm>
        </p:spPr>
        <p:txBody>
          <a:bodyPr/>
          <a:lstStyle/>
          <a:p>
            <a:r>
              <a:rPr lang="en-GB" dirty="0" smtClean="0"/>
              <a:t>  </a:t>
            </a:r>
            <a:endParaRPr lang="en-GB" dirty="0"/>
          </a:p>
        </p:txBody>
      </p:sp>
      <p:pic>
        <p:nvPicPr>
          <p:cNvPr id="4" name="Picture 3"/>
          <p:cNvPicPr>
            <a:picLocks noChangeAspect="1"/>
          </p:cNvPicPr>
          <p:nvPr/>
        </p:nvPicPr>
        <p:blipFill>
          <a:blip r:embed="rId2"/>
          <a:stretch>
            <a:fillRect/>
          </a:stretch>
        </p:blipFill>
        <p:spPr>
          <a:xfrm>
            <a:off x="3958784" y="3186545"/>
            <a:ext cx="4409937" cy="3398693"/>
          </a:xfrm>
          <a:prstGeom prst="rect">
            <a:avLst/>
          </a:prstGeom>
        </p:spPr>
      </p:pic>
      <p:pic>
        <p:nvPicPr>
          <p:cNvPr id="5" name="Picture 4"/>
          <p:cNvPicPr>
            <a:picLocks noChangeAspect="1"/>
          </p:cNvPicPr>
          <p:nvPr/>
        </p:nvPicPr>
        <p:blipFill>
          <a:blip r:embed="rId3"/>
          <a:stretch>
            <a:fillRect/>
          </a:stretch>
        </p:blipFill>
        <p:spPr>
          <a:xfrm>
            <a:off x="2074718" y="120073"/>
            <a:ext cx="8593282" cy="1506915"/>
          </a:xfrm>
          <a:prstGeom prst="rect">
            <a:avLst/>
          </a:prstGeom>
        </p:spPr>
      </p:pic>
    </p:spTree>
    <p:extLst>
      <p:ext uri="{BB962C8B-B14F-4D97-AF65-F5344CB8AC3E}">
        <p14:creationId xmlns:p14="http://schemas.microsoft.com/office/powerpoint/2010/main" val="3959916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Bradley Hand ITC" panose="03070402050302030203" pitchFamily="66" charset="0"/>
              </a:rPr>
              <a:t>Quick Reminders</a:t>
            </a:r>
            <a:endParaRPr lang="en-GB" sz="6000" b="1" dirty="0">
              <a:latin typeface="Bradley Hand ITC" panose="03070402050302030203" pitchFamily="66" charset="0"/>
            </a:endParaRPr>
          </a:p>
        </p:txBody>
      </p:sp>
      <p:sp>
        <p:nvSpPr>
          <p:cNvPr id="3" name="Content Placeholder 2"/>
          <p:cNvSpPr>
            <a:spLocks noGrp="1"/>
          </p:cNvSpPr>
          <p:nvPr>
            <p:ph idx="1"/>
          </p:nvPr>
        </p:nvSpPr>
        <p:spPr/>
        <p:txBody>
          <a:bodyPr>
            <a:normAutofit fontScale="92500" lnSpcReduction="10000"/>
          </a:bodyPr>
          <a:lstStyle/>
          <a:p>
            <a:r>
              <a:rPr lang="en-GB" sz="3200" b="1" dirty="0" smtClean="0">
                <a:latin typeface="Bradley Hand ITC" panose="03070402050302030203" pitchFamily="66" charset="0"/>
              </a:rPr>
              <a:t>Bring </a:t>
            </a:r>
            <a:r>
              <a:rPr lang="en-GB" sz="3200" b="1" dirty="0" smtClean="0">
                <a:latin typeface="Bradley Hand ITC" panose="03070402050302030203" pitchFamily="66" charset="0"/>
              </a:rPr>
              <a:t>a named water bottle to school</a:t>
            </a:r>
          </a:p>
          <a:p>
            <a:r>
              <a:rPr lang="en-GB" sz="3200" b="1" dirty="0" smtClean="0">
                <a:latin typeface="Bradley Hand ITC" panose="03070402050302030203" pitchFamily="66" charset="0"/>
              </a:rPr>
              <a:t>Wear P.E </a:t>
            </a:r>
            <a:r>
              <a:rPr lang="en-GB" sz="3200" b="1" dirty="0">
                <a:latin typeface="Bradley Hand ITC" panose="03070402050302030203" pitchFamily="66" charset="0"/>
              </a:rPr>
              <a:t>kits </a:t>
            </a:r>
            <a:r>
              <a:rPr lang="en-GB" sz="3200" b="1" dirty="0" smtClean="0">
                <a:latin typeface="Bradley Hand ITC" panose="03070402050302030203" pitchFamily="66" charset="0"/>
              </a:rPr>
              <a:t>on P.E days </a:t>
            </a:r>
            <a:r>
              <a:rPr lang="en-GB" sz="3200" b="1" dirty="0" smtClean="0">
                <a:latin typeface="Bradley Hand ITC" panose="03070402050302030203" pitchFamily="66" charset="0"/>
              </a:rPr>
              <a:t>(Wednesday and Thursday</a:t>
            </a:r>
            <a:r>
              <a:rPr lang="en-GB" sz="3200" b="1" dirty="0" smtClean="0">
                <a:latin typeface="Bradley Hand ITC" panose="03070402050302030203" pitchFamily="66" charset="0"/>
              </a:rPr>
              <a:t>) </a:t>
            </a:r>
          </a:p>
          <a:p>
            <a:r>
              <a:rPr lang="en-GB" sz="3200" b="1" dirty="0" smtClean="0">
                <a:latin typeface="Bradley Hand ITC" panose="03070402050302030203" pitchFamily="66" charset="0"/>
              </a:rPr>
              <a:t>Make sure clothes </a:t>
            </a:r>
            <a:r>
              <a:rPr lang="en-GB" sz="3200" b="1" dirty="0" smtClean="0">
                <a:latin typeface="Bradley Hand ITC" panose="03070402050302030203" pitchFamily="66" charset="0"/>
              </a:rPr>
              <a:t>are </a:t>
            </a:r>
            <a:r>
              <a:rPr lang="en-GB" sz="3200" b="1" dirty="0" smtClean="0">
                <a:latin typeface="Bradley Hand ITC" panose="03070402050302030203" pitchFamily="66" charset="0"/>
              </a:rPr>
              <a:t>clearly labelled with the correct name - especially second hand uniform</a:t>
            </a:r>
          </a:p>
          <a:p>
            <a:r>
              <a:rPr lang="en-US" sz="3200" b="1" dirty="0" smtClean="0">
                <a:latin typeface="Bradley Hand ITC" panose="03070402050302030203" pitchFamily="66" charset="0"/>
              </a:rPr>
              <a:t>Change of clothes for Forest </a:t>
            </a:r>
            <a:r>
              <a:rPr lang="en-US" sz="3200" b="1" dirty="0" smtClean="0">
                <a:latin typeface="Bradley Hand ITC" panose="03070402050302030203" pitchFamily="66" charset="0"/>
              </a:rPr>
              <a:t>School (We will send out reminders when we are doing this)</a:t>
            </a:r>
            <a:endParaRPr lang="en-GB" sz="3200" b="1" dirty="0" smtClean="0">
              <a:latin typeface="Bradley Hand ITC" panose="03070402050302030203" pitchFamily="66" charset="0"/>
            </a:endParaRPr>
          </a:p>
          <a:p>
            <a:r>
              <a:rPr lang="en-GB" sz="3200" b="1" dirty="0" smtClean="0">
                <a:latin typeface="Bradley Hand ITC" panose="03070402050302030203" pitchFamily="66" charset="0"/>
              </a:rPr>
              <a:t>Check the </a:t>
            </a:r>
            <a:r>
              <a:rPr lang="en-GB" sz="3200" b="1" dirty="0" smtClean="0">
                <a:latin typeface="Bradley Hand ITC" panose="03070402050302030203" pitchFamily="66" charset="0"/>
                <a:hlinkClick r:id="rId2"/>
              </a:rPr>
              <a:t>uniform </a:t>
            </a:r>
            <a:r>
              <a:rPr lang="en-GB" sz="3200" b="1" dirty="0" smtClean="0">
                <a:latin typeface="Bradley Hand ITC" panose="03070402050302030203" pitchFamily="66" charset="0"/>
              </a:rPr>
              <a:t> </a:t>
            </a:r>
            <a:r>
              <a:rPr lang="en-GB" sz="3200" b="1" dirty="0" smtClean="0">
                <a:latin typeface="Bradley Hand ITC" panose="03070402050302030203" pitchFamily="66" charset="0"/>
              </a:rPr>
              <a:t>policy- black and white socks only please!</a:t>
            </a:r>
          </a:p>
          <a:p>
            <a:r>
              <a:rPr lang="en-GB" sz="3200" b="1" dirty="0" smtClean="0">
                <a:latin typeface="Bradley Hand ITC" panose="03070402050302030203" pitchFamily="66" charset="0"/>
              </a:rPr>
              <a:t>All documents- home learning, letters, spellings </a:t>
            </a:r>
            <a:r>
              <a:rPr lang="en-GB" sz="3200" b="1" dirty="0" err="1" smtClean="0">
                <a:latin typeface="Bradley Hand ITC" panose="03070402050302030203" pitchFamily="66" charset="0"/>
              </a:rPr>
              <a:t>etc</a:t>
            </a:r>
            <a:r>
              <a:rPr lang="en-GB" sz="3200" b="1" dirty="0" smtClean="0">
                <a:latin typeface="Bradley Hand ITC" panose="03070402050302030203" pitchFamily="66" charset="0"/>
              </a:rPr>
              <a:t> are all on our class page on the website.</a:t>
            </a:r>
            <a:endParaRPr lang="en-GB" sz="3200" b="1" dirty="0" smtClean="0">
              <a:latin typeface="Bradley Hand ITC" panose="03070402050302030203" pitchFamily="66" charset="0"/>
            </a:endParaRPr>
          </a:p>
        </p:txBody>
      </p:sp>
    </p:spTree>
    <p:extLst>
      <p:ext uri="{BB962C8B-B14F-4D97-AF65-F5344CB8AC3E}">
        <p14:creationId xmlns:p14="http://schemas.microsoft.com/office/powerpoint/2010/main" val="4054649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Bradley Hand ITC" panose="03070402050302030203" pitchFamily="66" charset="0"/>
              </a:rPr>
              <a:t>Useful Information</a:t>
            </a:r>
            <a:endParaRPr lang="en-GB" sz="6000" b="1" dirty="0">
              <a:latin typeface="Bradley Hand ITC" panose="03070402050302030203" pitchFamily="66" charset="0"/>
            </a:endParaRPr>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extBox 3"/>
          <p:cNvSpPr txBox="1"/>
          <p:nvPr/>
        </p:nvSpPr>
        <p:spPr>
          <a:xfrm>
            <a:off x="931818" y="1889760"/>
            <a:ext cx="10093234" cy="5078313"/>
          </a:xfrm>
          <a:prstGeom prst="rect">
            <a:avLst/>
          </a:prstGeom>
          <a:noFill/>
        </p:spPr>
        <p:txBody>
          <a:bodyPr wrap="square" rtlCol="0">
            <a:spAutoFit/>
          </a:bodyPr>
          <a:lstStyle/>
          <a:p>
            <a:r>
              <a:rPr lang="en-GB" sz="3200" b="1" dirty="0" smtClean="0">
                <a:latin typeface="Bradley Hand ITC" panose="03070402050302030203" pitchFamily="66" charset="0"/>
              </a:rPr>
              <a:t>School Website:     </a:t>
            </a:r>
            <a:r>
              <a:rPr lang="en-GB" sz="3200" b="1" dirty="0" smtClean="0">
                <a:latin typeface="Bradley Hand ITC" panose="03070402050302030203" pitchFamily="66" charset="0"/>
                <a:hlinkClick r:id="rId2"/>
              </a:rPr>
              <a:t>https://www.bolneyschool.org.uk/</a:t>
            </a:r>
            <a:endParaRPr lang="en-GB" sz="3200" b="1" dirty="0" smtClean="0">
              <a:latin typeface="Bradley Hand ITC" panose="03070402050302030203" pitchFamily="66" charset="0"/>
            </a:endParaRPr>
          </a:p>
          <a:p>
            <a:r>
              <a:rPr lang="en-GB" sz="3200" b="1" dirty="0" smtClean="0">
                <a:latin typeface="Bradley Hand ITC" panose="03070402050302030203" pitchFamily="66" charset="0"/>
              </a:rPr>
              <a:t>School Phone Number:     01444 881352</a:t>
            </a:r>
          </a:p>
          <a:p>
            <a:r>
              <a:rPr lang="en-GB" sz="3200" b="1" dirty="0" smtClean="0">
                <a:latin typeface="Bradley Hand ITC" panose="03070402050302030203" pitchFamily="66" charset="0"/>
              </a:rPr>
              <a:t>Email Zoe in the office:     </a:t>
            </a:r>
            <a:r>
              <a:rPr lang="en-GB" sz="3200" b="1" dirty="0" err="1" smtClean="0">
                <a:latin typeface="Bradley Hand ITC" panose="03070402050302030203" pitchFamily="66" charset="0"/>
                <a:hlinkClick r:id="rId3"/>
              </a:rPr>
              <a:t>office@bolneyprimary.school</a:t>
            </a:r>
            <a:endParaRPr lang="en-GB" sz="3200" b="1" dirty="0" smtClean="0">
              <a:latin typeface="Bradley Hand ITC" panose="03070402050302030203" pitchFamily="66" charset="0"/>
            </a:endParaRPr>
          </a:p>
          <a:p>
            <a:endParaRPr lang="en-GB" sz="3200" b="1" dirty="0">
              <a:latin typeface="Bradley Hand ITC" panose="03070402050302030203" pitchFamily="66" charset="0"/>
            </a:endParaRPr>
          </a:p>
          <a:p>
            <a:r>
              <a:rPr lang="en-GB" sz="3200" b="1" dirty="0" smtClean="0">
                <a:latin typeface="Bradley Hand ITC" panose="03070402050302030203" pitchFamily="66" charset="0"/>
              </a:rPr>
              <a:t>Class Teacher email: </a:t>
            </a:r>
            <a:r>
              <a:rPr lang="en-GB" sz="3200" b="1" dirty="0" err="1" smtClean="0">
                <a:latin typeface="Bradley Hand ITC" panose="03070402050302030203" pitchFamily="66" charset="0"/>
                <a:hlinkClick r:id="rId4"/>
              </a:rPr>
              <a:t>cjames@bolneyprimary.school</a:t>
            </a:r>
            <a:endParaRPr lang="en-GB" sz="3200" b="1" dirty="0" smtClean="0">
              <a:latin typeface="Bradley Hand ITC" panose="03070402050302030203" pitchFamily="66" charset="0"/>
            </a:endParaRPr>
          </a:p>
          <a:p>
            <a:r>
              <a:rPr lang="en-GB" sz="3200" dirty="0" smtClean="0">
                <a:latin typeface="Bradley Hand ITC" panose="03070402050302030203" pitchFamily="66" charset="0"/>
              </a:rPr>
              <a:t>Please do not expect an immediate response. If your message is urgent, email the school office</a:t>
            </a:r>
            <a:r>
              <a:rPr lang="en-GB" sz="3200" dirty="0" smtClean="0">
                <a:latin typeface="Bradley Hand ITC" panose="03070402050302030203" pitchFamily="66" charset="0"/>
              </a:rPr>
              <a:t>.  I do use </a:t>
            </a:r>
            <a:r>
              <a:rPr lang="en-GB" sz="3200" dirty="0" err="1" smtClean="0">
                <a:latin typeface="Bradley Hand ITC" panose="03070402050302030203" pitchFamily="66" charset="0"/>
              </a:rPr>
              <a:t>Brom</a:t>
            </a:r>
            <a:r>
              <a:rPr lang="en-GB" sz="3200" dirty="0" smtClean="0">
                <a:latin typeface="Bradley Hand ITC" panose="03070402050302030203" pitchFamily="66" charset="0"/>
              </a:rPr>
              <a:t> Com for most emails and correspondence, please let me know if this is a problem.</a:t>
            </a:r>
            <a:endParaRPr lang="en-GB" sz="3200" dirty="0" smtClean="0">
              <a:latin typeface="Bradley Hand ITC" panose="03070402050302030203" pitchFamily="66" charset="0"/>
            </a:endParaRPr>
          </a:p>
          <a:p>
            <a:endParaRPr lang="en-GB" dirty="0"/>
          </a:p>
          <a:p>
            <a:endParaRPr lang="en-GB" dirty="0"/>
          </a:p>
        </p:txBody>
      </p:sp>
    </p:spTree>
    <p:extLst>
      <p:ext uri="{BB962C8B-B14F-4D97-AF65-F5344CB8AC3E}">
        <p14:creationId xmlns:p14="http://schemas.microsoft.com/office/powerpoint/2010/main" val="1219403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Bradley Hand ITC" panose="03070402050302030203" pitchFamily="66" charset="0"/>
              </a:rPr>
              <a:t>Well-being</a:t>
            </a:r>
            <a:endParaRPr lang="en-GB" sz="6000" b="1" dirty="0">
              <a:latin typeface="Bradley Hand ITC" panose="03070402050302030203" pitchFamily="66" charset="0"/>
            </a:endParaRPr>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4" name="Picture 3"/>
          <p:cNvPicPr>
            <a:picLocks noChangeAspect="1"/>
          </p:cNvPicPr>
          <p:nvPr/>
        </p:nvPicPr>
        <p:blipFill>
          <a:blip r:embed="rId2"/>
          <a:stretch>
            <a:fillRect/>
          </a:stretch>
        </p:blipFill>
        <p:spPr>
          <a:xfrm>
            <a:off x="7375210" y="1458080"/>
            <a:ext cx="4344080" cy="3014391"/>
          </a:xfrm>
          <a:prstGeom prst="rect">
            <a:avLst/>
          </a:prstGeom>
        </p:spPr>
      </p:pic>
      <p:sp>
        <p:nvSpPr>
          <p:cNvPr id="5" name="TextBox 4"/>
          <p:cNvSpPr txBox="1"/>
          <p:nvPr/>
        </p:nvSpPr>
        <p:spPr>
          <a:xfrm>
            <a:off x="7384831" y="4585929"/>
            <a:ext cx="3703259" cy="1538883"/>
          </a:xfrm>
          <a:prstGeom prst="rect">
            <a:avLst/>
          </a:prstGeom>
          <a:noFill/>
        </p:spPr>
        <p:txBody>
          <a:bodyPr wrap="square" rtlCol="0">
            <a:spAutoFit/>
          </a:bodyPr>
          <a:lstStyle/>
          <a:p>
            <a:r>
              <a:rPr lang="en-GB" sz="4000" dirty="0" smtClean="0">
                <a:latin typeface="Bradley Hand ITC" panose="03070402050302030203" pitchFamily="66" charset="0"/>
                <a:hlinkClick r:id="rId3"/>
              </a:rPr>
              <a:t>Zones of Regulation</a:t>
            </a:r>
            <a:r>
              <a:rPr lang="en-GB" sz="4000" dirty="0" smtClean="0">
                <a:latin typeface="Bradley Hand ITC" panose="03070402050302030203" pitchFamily="66" charset="0"/>
              </a:rPr>
              <a:t> </a:t>
            </a:r>
            <a:r>
              <a:rPr lang="en-GB" sz="1400" dirty="0" smtClean="0">
                <a:latin typeface="Bradley Hand ITC" panose="03070402050302030203" pitchFamily="66" charset="0"/>
              </a:rPr>
              <a:t>– more information on the school website</a:t>
            </a:r>
            <a:endParaRPr lang="en-GB" sz="1400" dirty="0">
              <a:latin typeface="Bradley Hand ITC" panose="03070402050302030203" pitchFamily="66" charset="0"/>
            </a:endParaRPr>
          </a:p>
        </p:txBody>
      </p:sp>
      <p:pic>
        <p:nvPicPr>
          <p:cNvPr id="6" name="Picture 5"/>
          <p:cNvPicPr>
            <a:picLocks noChangeAspect="1"/>
          </p:cNvPicPr>
          <p:nvPr/>
        </p:nvPicPr>
        <p:blipFill>
          <a:blip r:embed="rId4"/>
          <a:stretch>
            <a:fillRect/>
          </a:stretch>
        </p:blipFill>
        <p:spPr>
          <a:xfrm>
            <a:off x="215674" y="1420019"/>
            <a:ext cx="6995024" cy="2264817"/>
          </a:xfrm>
          <a:prstGeom prst="rect">
            <a:avLst/>
          </a:prstGeom>
        </p:spPr>
      </p:pic>
      <p:pic>
        <p:nvPicPr>
          <p:cNvPr id="7" name="Picture 6">
            <a:hlinkClick r:id="rId5"/>
          </p:cNvPr>
          <p:cNvPicPr>
            <a:picLocks noChangeAspect="1"/>
          </p:cNvPicPr>
          <p:nvPr/>
        </p:nvPicPr>
        <p:blipFill>
          <a:blip r:embed="rId6"/>
          <a:stretch>
            <a:fillRect/>
          </a:stretch>
        </p:blipFill>
        <p:spPr>
          <a:xfrm>
            <a:off x="51162" y="4229563"/>
            <a:ext cx="7067959" cy="1619878"/>
          </a:xfrm>
          <a:prstGeom prst="rect">
            <a:avLst/>
          </a:prstGeom>
        </p:spPr>
      </p:pic>
      <p:sp>
        <p:nvSpPr>
          <p:cNvPr id="8" name="TextBox 7"/>
          <p:cNvSpPr txBox="1"/>
          <p:nvPr/>
        </p:nvSpPr>
        <p:spPr>
          <a:xfrm>
            <a:off x="1591356" y="6109892"/>
            <a:ext cx="10123714" cy="461665"/>
          </a:xfrm>
          <a:prstGeom prst="rect">
            <a:avLst/>
          </a:prstGeom>
          <a:noFill/>
        </p:spPr>
        <p:txBody>
          <a:bodyPr wrap="square" rtlCol="0">
            <a:spAutoFit/>
          </a:bodyPr>
          <a:lstStyle/>
          <a:p>
            <a:r>
              <a:rPr lang="en-GB" sz="2400" b="1" dirty="0" smtClean="0">
                <a:latin typeface="Bradley Hand ITC" panose="03070402050302030203" pitchFamily="66" charset="0"/>
              </a:rPr>
              <a:t>Talk to your children and talk to us – we are here to listen and help</a:t>
            </a:r>
            <a:endParaRPr lang="en-GB" dirty="0"/>
          </a:p>
        </p:txBody>
      </p:sp>
      <p:sp>
        <p:nvSpPr>
          <p:cNvPr id="9" name="TextBox 8"/>
          <p:cNvSpPr txBox="1"/>
          <p:nvPr/>
        </p:nvSpPr>
        <p:spPr>
          <a:xfrm>
            <a:off x="215674" y="3879669"/>
            <a:ext cx="4722086" cy="369332"/>
          </a:xfrm>
          <a:prstGeom prst="rect">
            <a:avLst/>
          </a:prstGeom>
          <a:noFill/>
        </p:spPr>
        <p:txBody>
          <a:bodyPr wrap="square" rtlCol="0">
            <a:spAutoFit/>
          </a:bodyPr>
          <a:lstStyle/>
          <a:p>
            <a:r>
              <a:rPr lang="en-GB" dirty="0" smtClean="0">
                <a:latin typeface="Bradley Hand ITC" panose="03070402050302030203" pitchFamily="66" charset="0"/>
              </a:rPr>
              <a:t>Anna Freud Centre for Children and Families</a:t>
            </a:r>
            <a:endParaRPr lang="en-GB" dirty="0">
              <a:latin typeface="Bradley Hand ITC" panose="03070402050302030203" pitchFamily="66" charset="0"/>
            </a:endParaRPr>
          </a:p>
        </p:txBody>
      </p:sp>
    </p:spTree>
    <p:extLst>
      <p:ext uri="{BB962C8B-B14F-4D97-AF65-F5344CB8AC3E}">
        <p14:creationId xmlns:p14="http://schemas.microsoft.com/office/powerpoint/2010/main" val="3764098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Bradley Hand ITC" panose="03070402050302030203" pitchFamily="66" charset="0"/>
              </a:rPr>
              <a:t>A Typical Day</a:t>
            </a:r>
            <a:endParaRPr lang="en-GB" sz="6000" b="1" dirty="0">
              <a:latin typeface="Bradley Hand ITC" panose="03070402050302030203" pitchFamily="66" charset="0"/>
            </a:endParaRPr>
          </a:p>
        </p:txBody>
      </p:sp>
      <p:sp>
        <p:nvSpPr>
          <p:cNvPr id="3" name="Content Placeholder 2"/>
          <p:cNvSpPr>
            <a:spLocks noGrp="1"/>
          </p:cNvSpPr>
          <p:nvPr>
            <p:ph idx="1"/>
          </p:nvPr>
        </p:nvSpPr>
        <p:spPr/>
        <p:txBody>
          <a:bodyPr/>
          <a:lstStyle/>
          <a:p>
            <a:r>
              <a:rPr lang="en-GB" b="1" dirty="0" smtClean="0">
                <a:solidFill>
                  <a:srgbClr val="FF0000"/>
                </a:solidFill>
                <a:latin typeface="Bradley Hand ITC" panose="03070402050302030203" pitchFamily="66" charset="0"/>
              </a:rPr>
              <a:t>Maths</a:t>
            </a:r>
          </a:p>
          <a:p>
            <a:r>
              <a:rPr lang="en-GB" b="1" dirty="0" smtClean="0">
                <a:latin typeface="Bradley Hand ITC" panose="03070402050302030203" pitchFamily="66" charset="0"/>
              </a:rPr>
              <a:t>Assembly</a:t>
            </a:r>
          </a:p>
          <a:p>
            <a:r>
              <a:rPr lang="en-GB" b="1" dirty="0" smtClean="0">
                <a:solidFill>
                  <a:srgbClr val="FF0000"/>
                </a:solidFill>
                <a:latin typeface="Bradley Hand ITC" panose="03070402050302030203" pitchFamily="66" charset="0"/>
              </a:rPr>
              <a:t>Spelling/Handwriting</a:t>
            </a:r>
          </a:p>
          <a:p>
            <a:r>
              <a:rPr lang="en-GB" b="1" dirty="0" smtClean="0">
                <a:latin typeface="Bradley Hand ITC" panose="03070402050302030203" pitchFamily="66" charset="0"/>
              </a:rPr>
              <a:t>Whole class reading (VIPERS)/independent reading</a:t>
            </a:r>
          </a:p>
          <a:p>
            <a:r>
              <a:rPr lang="en-GB" b="1" dirty="0" smtClean="0">
                <a:solidFill>
                  <a:srgbClr val="FF0000"/>
                </a:solidFill>
                <a:latin typeface="Bradley Hand ITC" panose="03070402050302030203" pitchFamily="66" charset="0"/>
              </a:rPr>
              <a:t>English</a:t>
            </a:r>
          </a:p>
          <a:p>
            <a:r>
              <a:rPr lang="en-GB" b="1" dirty="0" smtClean="0">
                <a:latin typeface="Bradley Hand ITC" panose="03070402050302030203" pitchFamily="66" charset="0"/>
              </a:rPr>
              <a:t>Lunchtime</a:t>
            </a:r>
          </a:p>
          <a:p>
            <a:r>
              <a:rPr lang="en-GB" b="1" dirty="0" smtClean="0">
                <a:solidFill>
                  <a:srgbClr val="FF0000"/>
                </a:solidFill>
                <a:latin typeface="Bradley Hand ITC" panose="03070402050302030203" pitchFamily="66" charset="0"/>
              </a:rPr>
              <a:t>Project Work (Art, Computing, History, Geography, Science)</a:t>
            </a:r>
          </a:p>
          <a:p>
            <a:r>
              <a:rPr lang="en-GB" b="1" dirty="0" smtClean="0">
                <a:latin typeface="Bradley Hand ITC" panose="03070402050302030203" pitchFamily="66" charset="0"/>
              </a:rPr>
              <a:t>Other areas of the curriculum- Drama, French, Music, P.E</a:t>
            </a:r>
          </a:p>
          <a:p>
            <a:endParaRPr lang="en-GB" dirty="0"/>
          </a:p>
        </p:txBody>
      </p:sp>
    </p:spTree>
    <p:extLst>
      <p:ext uri="{BB962C8B-B14F-4D97-AF65-F5344CB8AC3E}">
        <p14:creationId xmlns:p14="http://schemas.microsoft.com/office/powerpoint/2010/main" val="1939904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965"/>
            <a:ext cx="10515600" cy="1325563"/>
          </a:xfrm>
        </p:spPr>
        <p:txBody>
          <a:bodyPr>
            <a:normAutofit/>
          </a:bodyPr>
          <a:lstStyle/>
          <a:p>
            <a:pPr algn="ctr"/>
            <a:r>
              <a:rPr lang="en-GB" sz="6000" b="1" dirty="0" smtClean="0">
                <a:latin typeface="Bradley Hand ITC" panose="03070402050302030203" pitchFamily="66" charset="0"/>
              </a:rPr>
              <a:t>A Typical Week</a:t>
            </a:r>
            <a:endParaRPr lang="en-GB" sz="6000" b="1" dirty="0">
              <a:latin typeface="Bradley Hand ITC" panose="03070402050302030203" pitchFamily="66" charset="0"/>
            </a:endParaRPr>
          </a:p>
        </p:txBody>
      </p:sp>
      <p:sp>
        <p:nvSpPr>
          <p:cNvPr id="3" name="Content Placeholder 2"/>
          <p:cNvSpPr>
            <a:spLocks noGrp="1"/>
          </p:cNvSpPr>
          <p:nvPr>
            <p:ph idx="1"/>
          </p:nvPr>
        </p:nvSpPr>
        <p:spPr>
          <a:xfrm>
            <a:off x="838200" y="1825626"/>
            <a:ext cx="10515600" cy="4351338"/>
          </a:xfrm>
        </p:spPr>
        <p:txBody>
          <a:bodyPr/>
          <a:lstStyle/>
          <a:p>
            <a:pPr marL="0" indent="0">
              <a:buNone/>
            </a:pPr>
            <a:r>
              <a:rPr lang="en-GB" dirty="0" smtClean="0"/>
              <a:t> </a:t>
            </a:r>
            <a:endParaRPr lang="en-GB" dirty="0"/>
          </a:p>
        </p:txBody>
      </p:sp>
      <p:graphicFrame>
        <p:nvGraphicFramePr>
          <p:cNvPr id="4" name="Table 3"/>
          <p:cNvGraphicFramePr>
            <a:graphicFrameLocks noGrp="1"/>
          </p:cNvGraphicFramePr>
          <p:nvPr/>
        </p:nvGraphicFramePr>
        <p:xfrm>
          <a:off x="1907036" y="1825625"/>
          <a:ext cx="8377927" cy="4351338"/>
        </p:xfrm>
        <a:graphic>
          <a:graphicData uri="http://schemas.openxmlformats.org/drawingml/2006/table">
            <a:tbl>
              <a:tblPr firstRow="1" firstCol="1" bandRow="1">
                <a:tableStyleId>{5C22544A-7EE6-4342-B048-85BDC9FD1C3A}</a:tableStyleId>
              </a:tblPr>
              <a:tblGrid>
                <a:gridCol w="843824">
                  <a:extLst>
                    <a:ext uri="{9D8B030D-6E8A-4147-A177-3AD203B41FA5}">
                      <a16:colId xmlns:a16="http://schemas.microsoft.com/office/drawing/2014/main" val="4070397593"/>
                    </a:ext>
                  </a:extLst>
                </a:gridCol>
                <a:gridCol w="592409">
                  <a:extLst>
                    <a:ext uri="{9D8B030D-6E8A-4147-A177-3AD203B41FA5}">
                      <a16:colId xmlns:a16="http://schemas.microsoft.com/office/drawing/2014/main" val="1244330515"/>
                    </a:ext>
                  </a:extLst>
                </a:gridCol>
                <a:gridCol w="1100614">
                  <a:extLst>
                    <a:ext uri="{9D8B030D-6E8A-4147-A177-3AD203B41FA5}">
                      <a16:colId xmlns:a16="http://schemas.microsoft.com/office/drawing/2014/main" val="1475512056"/>
                    </a:ext>
                  </a:extLst>
                </a:gridCol>
                <a:gridCol w="1252300">
                  <a:extLst>
                    <a:ext uri="{9D8B030D-6E8A-4147-A177-3AD203B41FA5}">
                      <a16:colId xmlns:a16="http://schemas.microsoft.com/office/drawing/2014/main" val="456292174"/>
                    </a:ext>
                  </a:extLst>
                </a:gridCol>
                <a:gridCol w="471180">
                  <a:extLst>
                    <a:ext uri="{9D8B030D-6E8A-4147-A177-3AD203B41FA5}">
                      <a16:colId xmlns:a16="http://schemas.microsoft.com/office/drawing/2014/main" val="1061194789"/>
                    </a:ext>
                  </a:extLst>
                </a:gridCol>
                <a:gridCol w="1070158">
                  <a:extLst>
                    <a:ext uri="{9D8B030D-6E8A-4147-A177-3AD203B41FA5}">
                      <a16:colId xmlns:a16="http://schemas.microsoft.com/office/drawing/2014/main" val="3076042580"/>
                    </a:ext>
                  </a:extLst>
                </a:gridCol>
                <a:gridCol w="524927">
                  <a:extLst>
                    <a:ext uri="{9D8B030D-6E8A-4147-A177-3AD203B41FA5}">
                      <a16:colId xmlns:a16="http://schemas.microsoft.com/office/drawing/2014/main" val="4146457306"/>
                    </a:ext>
                  </a:extLst>
                </a:gridCol>
                <a:gridCol w="1225426">
                  <a:extLst>
                    <a:ext uri="{9D8B030D-6E8A-4147-A177-3AD203B41FA5}">
                      <a16:colId xmlns:a16="http://schemas.microsoft.com/office/drawing/2014/main" val="945445397"/>
                    </a:ext>
                  </a:extLst>
                </a:gridCol>
                <a:gridCol w="1297089">
                  <a:extLst>
                    <a:ext uri="{9D8B030D-6E8A-4147-A177-3AD203B41FA5}">
                      <a16:colId xmlns:a16="http://schemas.microsoft.com/office/drawing/2014/main" val="1919456287"/>
                    </a:ext>
                  </a:extLst>
                </a:gridCol>
              </a:tblGrid>
              <a:tr h="543917">
                <a:tc>
                  <a:txBody>
                    <a:bodyPr/>
                    <a:lstStyle/>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8:35-8.55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8.55- 9.15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9.20-10:30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10:30-10:45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10:45-12:00/12:10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12:00/</a:t>
                      </a:r>
                    </a:p>
                    <a:p>
                      <a:pPr>
                        <a:lnSpc>
                          <a:spcPct val="115000"/>
                        </a:lnSpc>
                        <a:spcAft>
                          <a:spcPts val="0"/>
                        </a:spcAft>
                      </a:pPr>
                      <a:r>
                        <a:rPr lang="en-GB" sz="1000">
                          <a:effectLst/>
                        </a:rPr>
                        <a:t>12:10 – 1:00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1:00-2:00</a:t>
                      </a:r>
                    </a:p>
                    <a:p>
                      <a:pPr>
                        <a:lnSpc>
                          <a:spcPct val="115000"/>
                        </a:lnSpc>
                        <a:spcAft>
                          <a:spcPts val="0"/>
                        </a:spcAft>
                      </a:pPr>
                      <a:r>
                        <a:rPr lang="en-GB" sz="1000">
                          <a:effectLst/>
                        </a:rPr>
                        <a:t>1.30-2.50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2:00-3:15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extLst>
                  <a:ext uri="{0D108BD9-81ED-4DB2-BD59-A6C34878D82A}">
                    <a16:rowId xmlns:a16="http://schemas.microsoft.com/office/drawing/2014/main" val="499113135"/>
                  </a:ext>
                </a:extLst>
              </a:tr>
              <a:tr h="725223">
                <a:tc>
                  <a:txBody>
                    <a:bodyPr/>
                    <a:lstStyle/>
                    <a:p>
                      <a:pPr>
                        <a:lnSpc>
                          <a:spcPct val="115000"/>
                        </a:lnSpc>
                        <a:spcAft>
                          <a:spcPts val="0"/>
                        </a:spcAft>
                      </a:pPr>
                      <a:r>
                        <a:rPr lang="en-GB" sz="1000">
                          <a:effectLst/>
                        </a:rPr>
                        <a:t>Monday</a:t>
                      </a:r>
                    </a:p>
                    <a:p>
                      <a:pPr>
                        <a:lnSpc>
                          <a:spcPct val="115000"/>
                        </a:lnSpc>
                        <a:spcAft>
                          <a:spcPts val="0"/>
                        </a:spcAft>
                      </a:pPr>
                      <a:r>
                        <a:rPr lang="en-GB" sz="1000">
                          <a:effectLst/>
                        </a:rPr>
                        <a:t> </a:t>
                      </a:r>
                    </a:p>
                    <a:p>
                      <a:pPr>
                        <a:lnSpc>
                          <a:spcPct val="115000"/>
                        </a:lnSpc>
                        <a:spcAft>
                          <a:spcPts val="0"/>
                        </a:spcAft>
                      </a:pPr>
                      <a:r>
                        <a:rPr lang="en-GB" sz="1000">
                          <a:effectLst/>
                        </a:rPr>
                        <a:t> </a:t>
                      </a: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E         B</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Singing </a:t>
                      </a:r>
                    </a:p>
                    <a:p>
                      <a:pPr>
                        <a:lnSpc>
                          <a:spcPct val="115000"/>
                        </a:lnSpc>
                        <a:spcAft>
                          <a:spcPts val="0"/>
                        </a:spcAft>
                      </a:pPr>
                      <a:r>
                        <a:rPr lang="en-GB" sz="1000">
                          <a:effectLst/>
                        </a:rPr>
                        <a:t>(Teachers in/rota)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Maths </a:t>
                      </a:r>
                    </a:p>
                    <a:p>
                      <a:pPr>
                        <a:lnSpc>
                          <a:spcPct val="115000"/>
                        </a:lnSpc>
                        <a:spcAft>
                          <a:spcPts val="0"/>
                        </a:spcAft>
                      </a:pPr>
                      <a:r>
                        <a:rPr lang="en-GB" sz="1000">
                          <a:effectLst/>
                        </a:rPr>
                        <a:t>Vipers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B</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Spelling</a:t>
                      </a:r>
                    </a:p>
                    <a:p>
                      <a:pPr>
                        <a:lnSpc>
                          <a:spcPct val="115000"/>
                        </a:lnSpc>
                        <a:spcAft>
                          <a:spcPts val="0"/>
                        </a:spcAft>
                      </a:pPr>
                      <a:r>
                        <a:rPr lang="en-GB" sz="1000">
                          <a:effectLst/>
                        </a:rPr>
                        <a:t>Handwriting</a:t>
                      </a:r>
                    </a:p>
                    <a:p>
                      <a:pPr>
                        <a:lnSpc>
                          <a:spcPct val="115000"/>
                        </a:lnSpc>
                        <a:spcAft>
                          <a:spcPts val="0"/>
                        </a:spcAft>
                      </a:pPr>
                      <a:r>
                        <a:rPr lang="en-GB" sz="1000">
                          <a:effectLst/>
                        </a:rPr>
                        <a:t>English </a:t>
                      </a: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gridSpan="2">
                  <a:txBody>
                    <a:bodyPr/>
                    <a:lstStyle/>
                    <a:p>
                      <a:pPr>
                        <a:lnSpc>
                          <a:spcPct val="115000"/>
                        </a:lnSpc>
                        <a:spcAft>
                          <a:spcPts val="0"/>
                        </a:spcAft>
                      </a:pPr>
                      <a:r>
                        <a:rPr lang="en-GB" sz="1000">
                          <a:effectLst/>
                        </a:rPr>
                        <a:t>Art/Learning for Life/RE</a:t>
                      </a:r>
                    </a:p>
                    <a:p>
                      <a:pPr>
                        <a:lnSpc>
                          <a:spcPct val="115000"/>
                        </a:lnSpc>
                        <a:spcAft>
                          <a:spcPts val="0"/>
                        </a:spcAft>
                      </a:pPr>
                      <a:r>
                        <a:rPr lang="en-GB" sz="1000">
                          <a:effectLst/>
                        </a:rPr>
                        <a:t>Carole</a:t>
                      </a: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hMerge="1">
                  <a:txBody>
                    <a:bodyPr/>
                    <a:lstStyle/>
                    <a:p>
                      <a:endParaRPr lang="en-GB"/>
                    </a:p>
                  </a:txBody>
                  <a:tcPr/>
                </a:tc>
                <a:extLst>
                  <a:ext uri="{0D108BD9-81ED-4DB2-BD59-A6C34878D82A}">
                    <a16:rowId xmlns:a16="http://schemas.microsoft.com/office/drawing/2014/main" val="2942421172"/>
                  </a:ext>
                </a:extLst>
              </a:tr>
              <a:tr h="725223">
                <a:tc>
                  <a:txBody>
                    <a:bodyPr/>
                    <a:lstStyle/>
                    <a:p>
                      <a:pPr>
                        <a:lnSpc>
                          <a:spcPct val="115000"/>
                        </a:lnSpc>
                        <a:spcAft>
                          <a:spcPts val="0"/>
                        </a:spcAft>
                      </a:pPr>
                      <a:r>
                        <a:rPr lang="en-GB" sz="1000">
                          <a:effectLst/>
                        </a:rPr>
                        <a:t>Tuesday</a:t>
                      </a:r>
                    </a:p>
                    <a:p>
                      <a:pPr>
                        <a:lnSpc>
                          <a:spcPct val="115000"/>
                        </a:lnSpc>
                        <a:spcAft>
                          <a:spcPts val="0"/>
                        </a:spcAft>
                      </a:pPr>
                      <a:r>
                        <a:rPr lang="en-GB" sz="1000">
                          <a:effectLst/>
                        </a:rPr>
                        <a:t> </a:t>
                      </a:r>
                    </a:p>
                    <a:p>
                      <a:pPr>
                        <a:lnSpc>
                          <a:spcPct val="115000"/>
                        </a:lnSpc>
                        <a:spcAft>
                          <a:spcPts val="0"/>
                        </a:spcAft>
                      </a:pPr>
                      <a:r>
                        <a:rPr lang="en-GB" sz="1000">
                          <a:effectLst/>
                        </a:rPr>
                        <a:t> </a:t>
                      </a: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A         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KS WORSHIP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Maths</a:t>
                      </a:r>
                    </a:p>
                    <a:p>
                      <a:pPr>
                        <a:lnSpc>
                          <a:spcPct val="115000"/>
                        </a:lnSpc>
                        <a:spcAft>
                          <a:spcPts val="0"/>
                        </a:spcAft>
                      </a:pPr>
                      <a:r>
                        <a:rPr lang="en-GB" sz="1000">
                          <a:effectLst/>
                        </a:rPr>
                        <a:t>Vipers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Spelling</a:t>
                      </a:r>
                    </a:p>
                    <a:p>
                      <a:pPr>
                        <a:lnSpc>
                          <a:spcPct val="115000"/>
                        </a:lnSpc>
                        <a:spcAft>
                          <a:spcPts val="0"/>
                        </a:spcAft>
                      </a:pPr>
                      <a:r>
                        <a:rPr lang="en-GB" sz="1000">
                          <a:effectLst/>
                        </a:rPr>
                        <a:t>Handwriting</a:t>
                      </a:r>
                    </a:p>
                    <a:p>
                      <a:pPr>
                        <a:lnSpc>
                          <a:spcPct val="115000"/>
                        </a:lnSpc>
                        <a:spcAft>
                          <a:spcPts val="0"/>
                        </a:spcAft>
                      </a:pPr>
                      <a:r>
                        <a:rPr lang="en-GB" sz="1000">
                          <a:effectLst/>
                        </a:rPr>
                        <a:t>English </a:t>
                      </a: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U</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gridSpan="2">
                  <a:txBody>
                    <a:bodyPr/>
                    <a:lstStyle/>
                    <a:p>
                      <a:pPr>
                        <a:lnSpc>
                          <a:spcPct val="115000"/>
                        </a:lnSpc>
                        <a:spcAft>
                          <a:spcPts val="0"/>
                        </a:spcAft>
                      </a:pPr>
                      <a:r>
                        <a:rPr lang="en-GB" sz="1000">
                          <a:effectLst/>
                        </a:rPr>
                        <a:t>History/Geography/Project work</a:t>
                      </a:r>
                    </a:p>
                    <a:p>
                      <a:pPr>
                        <a:lnSpc>
                          <a:spcPct val="115000"/>
                        </a:lnSpc>
                        <a:spcAft>
                          <a:spcPts val="0"/>
                        </a:spcAft>
                      </a:pPr>
                      <a:r>
                        <a:rPr lang="en-GB" sz="1000">
                          <a:effectLst/>
                        </a:rPr>
                        <a:t>No TA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hMerge="1">
                  <a:txBody>
                    <a:bodyPr/>
                    <a:lstStyle/>
                    <a:p>
                      <a:endParaRPr lang="en-GB"/>
                    </a:p>
                  </a:txBody>
                  <a:tcPr/>
                </a:tc>
                <a:extLst>
                  <a:ext uri="{0D108BD9-81ED-4DB2-BD59-A6C34878D82A}">
                    <a16:rowId xmlns:a16="http://schemas.microsoft.com/office/drawing/2014/main" val="4225677514"/>
                  </a:ext>
                </a:extLst>
              </a:tr>
              <a:tr h="725223">
                <a:tc>
                  <a:txBody>
                    <a:bodyPr/>
                    <a:lstStyle/>
                    <a:p>
                      <a:pPr>
                        <a:lnSpc>
                          <a:spcPct val="115000"/>
                        </a:lnSpc>
                        <a:spcAft>
                          <a:spcPts val="0"/>
                        </a:spcAft>
                      </a:pPr>
                      <a:r>
                        <a:rPr lang="en-GB" sz="1000">
                          <a:effectLst/>
                        </a:rPr>
                        <a:t>Wednesday</a:t>
                      </a:r>
                    </a:p>
                    <a:p>
                      <a:pPr>
                        <a:lnSpc>
                          <a:spcPct val="115000"/>
                        </a:lnSpc>
                        <a:spcAft>
                          <a:spcPts val="0"/>
                        </a:spcAft>
                      </a:pPr>
                      <a:r>
                        <a:rPr lang="en-GB" sz="1000">
                          <a:effectLst/>
                        </a:rPr>
                        <a:t> </a:t>
                      </a:r>
                    </a:p>
                    <a:p>
                      <a:pPr>
                        <a:lnSpc>
                          <a:spcPct val="115000"/>
                        </a:lnSpc>
                        <a:spcAft>
                          <a:spcPts val="0"/>
                        </a:spcAft>
                      </a:pPr>
                      <a:r>
                        <a:rPr lang="en-GB" sz="1000">
                          <a:effectLst/>
                        </a:rPr>
                        <a:t>PPA</a:t>
                      </a: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R         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WORSHIP</a:t>
                      </a:r>
                    </a:p>
                    <a:p>
                      <a:pPr>
                        <a:lnSpc>
                          <a:spcPct val="115000"/>
                        </a:lnSpc>
                        <a:spcAft>
                          <a:spcPts val="0"/>
                        </a:spcAft>
                      </a:pPr>
                      <a:r>
                        <a:rPr lang="en-GB" sz="1000">
                          <a:effectLst/>
                        </a:rPr>
                        <a:t>(RB in)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Music</a:t>
                      </a:r>
                    </a:p>
                    <a:p>
                      <a:pPr>
                        <a:lnSpc>
                          <a:spcPct val="115000"/>
                        </a:lnSpc>
                        <a:spcAft>
                          <a:spcPts val="0"/>
                        </a:spcAft>
                      </a:pPr>
                      <a:r>
                        <a:rPr lang="en-GB" sz="1000">
                          <a:effectLst/>
                        </a:rPr>
                        <a:t>Grammar/Mental Maths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PE</a:t>
                      </a: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gridSpan="2">
                  <a:txBody>
                    <a:bodyPr/>
                    <a:lstStyle/>
                    <a:p>
                      <a:pPr>
                        <a:lnSpc>
                          <a:spcPct val="115000"/>
                        </a:lnSpc>
                        <a:spcAft>
                          <a:spcPts val="0"/>
                        </a:spcAft>
                      </a:pPr>
                      <a:r>
                        <a:rPr lang="en-GB" sz="1000">
                          <a:effectLst/>
                        </a:rPr>
                        <a:t>Drama (2.05-3.05) Interventions CJ</a:t>
                      </a:r>
                    </a:p>
                    <a:p>
                      <a:pPr>
                        <a:lnSpc>
                          <a:spcPct val="115000"/>
                        </a:lnSpc>
                        <a:spcAft>
                          <a:spcPts val="0"/>
                        </a:spcAft>
                      </a:pPr>
                      <a:r>
                        <a:rPr lang="en-GB" sz="1000">
                          <a:effectLst/>
                        </a:rPr>
                        <a:t>French (1.30-2.00) </a:t>
                      </a:r>
                    </a:p>
                    <a:p>
                      <a:pPr>
                        <a:lnSpc>
                          <a:spcPct val="115000"/>
                        </a:lnSpc>
                        <a:spcAft>
                          <a:spcPts val="0"/>
                        </a:spcAft>
                      </a:pPr>
                      <a:r>
                        <a:rPr lang="en-GB" sz="1000">
                          <a:effectLst/>
                        </a:rPr>
                        <a:t>VIPERS</a:t>
                      </a:r>
                    </a:p>
                    <a:p>
                      <a:pPr>
                        <a:lnSpc>
                          <a:spcPct val="115000"/>
                        </a:lnSpc>
                        <a:spcAft>
                          <a:spcPts val="0"/>
                        </a:spcAft>
                      </a:pPr>
                      <a:r>
                        <a:rPr lang="en-GB" sz="1000">
                          <a:effectLst/>
                        </a:rPr>
                        <a:t>Story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hMerge="1">
                  <a:txBody>
                    <a:bodyPr/>
                    <a:lstStyle/>
                    <a:p>
                      <a:endParaRPr lang="en-GB"/>
                    </a:p>
                  </a:txBody>
                  <a:tcPr/>
                </a:tc>
                <a:extLst>
                  <a:ext uri="{0D108BD9-81ED-4DB2-BD59-A6C34878D82A}">
                    <a16:rowId xmlns:a16="http://schemas.microsoft.com/office/drawing/2014/main" val="947662013"/>
                  </a:ext>
                </a:extLst>
              </a:tr>
              <a:tr h="725223">
                <a:tc>
                  <a:txBody>
                    <a:bodyPr/>
                    <a:lstStyle/>
                    <a:p>
                      <a:pPr>
                        <a:lnSpc>
                          <a:spcPct val="115000"/>
                        </a:lnSpc>
                        <a:spcAft>
                          <a:spcPts val="0"/>
                        </a:spcAft>
                      </a:pPr>
                      <a:r>
                        <a:rPr lang="en-GB" sz="1000">
                          <a:effectLst/>
                        </a:rPr>
                        <a:t>Thursday</a:t>
                      </a:r>
                    </a:p>
                    <a:p>
                      <a:pPr>
                        <a:lnSpc>
                          <a:spcPct val="115000"/>
                        </a:lnSpc>
                        <a:spcAft>
                          <a:spcPts val="0"/>
                        </a:spcAft>
                      </a:pPr>
                      <a:r>
                        <a:rPr lang="en-GB" sz="1000">
                          <a:effectLst/>
                        </a:rPr>
                        <a:t> </a:t>
                      </a:r>
                    </a:p>
                    <a:p>
                      <a:pPr>
                        <a:lnSpc>
                          <a:spcPct val="115000"/>
                        </a:lnSpc>
                        <a:spcAft>
                          <a:spcPts val="0"/>
                        </a:spcAft>
                      </a:pPr>
                      <a:r>
                        <a:rPr lang="en-GB" sz="1000">
                          <a:effectLst/>
                        </a:rPr>
                        <a:t> </a:t>
                      </a: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L         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WORSHIP</a:t>
                      </a:r>
                    </a:p>
                    <a:p>
                      <a:pPr>
                        <a:lnSpc>
                          <a:spcPct val="115000"/>
                        </a:lnSpc>
                        <a:spcAft>
                          <a:spcPts val="0"/>
                        </a:spcAft>
                      </a:pPr>
                      <a:r>
                        <a:rPr lang="en-GB" sz="1000">
                          <a:effectLst/>
                        </a:rPr>
                        <a:t>(TA’s in)</a:t>
                      </a:r>
                    </a:p>
                    <a:p>
                      <a:pPr>
                        <a:lnSpc>
                          <a:spcPct val="115000"/>
                        </a:lnSpc>
                        <a:spcAft>
                          <a:spcPts val="0"/>
                        </a:spcAft>
                      </a:pPr>
                      <a:r>
                        <a:rPr lang="en-GB" sz="1000">
                          <a:effectLst/>
                        </a:rPr>
                        <a:t> </a:t>
                      </a: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Maths</a:t>
                      </a:r>
                    </a:p>
                    <a:p>
                      <a:pPr>
                        <a:lnSpc>
                          <a:spcPct val="115000"/>
                        </a:lnSpc>
                        <a:spcAft>
                          <a:spcPts val="0"/>
                        </a:spcAft>
                      </a:pPr>
                      <a:r>
                        <a:rPr lang="en-GB" sz="1000">
                          <a:effectLst/>
                        </a:rPr>
                        <a:t>Vipers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Spelling</a:t>
                      </a:r>
                    </a:p>
                    <a:p>
                      <a:pPr>
                        <a:lnSpc>
                          <a:spcPct val="115000"/>
                        </a:lnSpc>
                        <a:spcAft>
                          <a:spcPts val="0"/>
                        </a:spcAft>
                      </a:pPr>
                      <a:r>
                        <a:rPr lang="en-GB" sz="1000">
                          <a:effectLst/>
                        </a:rPr>
                        <a:t>Handwriting</a:t>
                      </a:r>
                    </a:p>
                    <a:p>
                      <a:pPr>
                        <a:lnSpc>
                          <a:spcPct val="115000"/>
                        </a:lnSpc>
                        <a:spcAft>
                          <a:spcPts val="0"/>
                        </a:spcAft>
                      </a:pPr>
                      <a:r>
                        <a:rPr lang="en-GB" sz="1000">
                          <a:effectLst/>
                        </a:rPr>
                        <a:t>English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gridSpan="2">
                  <a:txBody>
                    <a:bodyPr/>
                    <a:lstStyle/>
                    <a:p>
                      <a:pPr>
                        <a:lnSpc>
                          <a:spcPct val="115000"/>
                        </a:lnSpc>
                        <a:spcAft>
                          <a:spcPts val="0"/>
                        </a:spcAft>
                      </a:pPr>
                      <a:r>
                        <a:rPr lang="en-GB" sz="1000">
                          <a:effectLst/>
                        </a:rPr>
                        <a:t>PE/English/Maths (1.15-2.05) (2.10-3.00)</a:t>
                      </a:r>
                    </a:p>
                    <a:p>
                      <a:pPr>
                        <a:lnSpc>
                          <a:spcPct val="115000"/>
                        </a:lnSpc>
                        <a:spcAft>
                          <a:spcPts val="0"/>
                        </a:spcAft>
                      </a:pPr>
                      <a:r>
                        <a:rPr lang="en-GB" sz="1000">
                          <a:effectLst/>
                        </a:rPr>
                        <a:t>Carole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hMerge="1">
                  <a:txBody>
                    <a:bodyPr/>
                    <a:lstStyle/>
                    <a:p>
                      <a:endParaRPr lang="en-GB"/>
                    </a:p>
                  </a:txBody>
                  <a:tcPr/>
                </a:tc>
                <a:extLst>
                  <a:ext uri="{0D108BD9-81ED-4DB2-BD59-A6C34878D82A}">
                    <a16:rowId xmlns:a16="http://schemas.microsoft.com/office/drawing/2014/main" val="333210528"/>
                  </a:ext>
                </a:extLst>
              </a:tr>
              <a:tr h="906529">
                <a:tc>
                  <a:txBody>
                    <a:bodyPr/>
                    <a:lstStyle/>
                    <a:p>
                      <a:pPr>
                        <a:lnSpc>
                          <a:spcPct val="115000"/>
                        </a:lnSpc>
                        <a:spcAft>
                          <a:spcPts val="0"/>
                        </a:spcAft>
                      </a:pPr>
                      <a:r>
                        <a:rPr lang="en-GB" sz="1000">
                          <a:effectLst/>
                        </a:rPr>
                        <a:t>Friday</a:t>
                      </a:r>
                    </a:p>
                    <a:p>
                      <a:pPr>
                        <a:lnSpc>
                          <a:spcPct val="115000"/>
                        </a:lnSpc>
                        <a:spcAft>
                          <a:spcPts val="0"/>
                        </a:spcAft>
                      </a:pPr>
                      <a:r>
                        <a:rPr lang="en-GB" sz="1000">
                          <a:effectLst/>
                        </a:rPr>
                        <a:t> </a:t>
                      </a:r>
                    </a:p>
                    <a:p>
                      <a:pPr>
                        <a:lnSpc>
                          <a:spcPct val="115000"/>
                        </a:lnSpc>
                        <a:spcAft>
                          <a:spcPts val="0"/>
                        </a:spcAft>
                      </a:pPr>
                      <a:r>
                        <a:rPr lang="en-GB" sz="1000">
                          <a:effectLst/>
                        </a:rPr>
                        <a:t> </a:t>
                      </a: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gridSpan="2">
                  <a:txBody>
                    <a:bodyPr/>
                    <a:lstStyle/>
                    <a:p>
                      <a:pPr>
                        <a:lnSpc>
                          <a:spcPct val="115000"/>
                        </a:lnSpc>
                        <a:spcAft>
                          <a:spcPts val="0"/>
                        </a:spcAft>
                      </a:pPr>
                      <a:r>
                        <a:rPr lang="en-GB" sz="1000">
                          <a:effectLst/>
                        </a:rPr>
                        <a:t>CELEBRATION</a:t>
                      </a:r>
                    </a:p>
                    <a:p>
                      <a:pPr>
                        <a:lnSpc>
                          <a:spcPct val="115000"/>
                        </a:lnSpc>
                        <a:spcAft>
                          <a:spcPts val="0"/>
                        </a:spcAft>
                      </a:pPr>
                      <a:r>
                        <a:rPr lang="en-GB" sz="1000">
                          <a:effectLst/>
                        </a:rPr>
                        <a:t>Spelling</a:t>
                      </a:r>
                    </a:p>
                    <a:p>
                      <a:pPr>
                        <a:lnSpc>
                          <a:spcPct val="115000"/>
                        </a:lnSpc>
                        <a:spcAft>
                          <a:spcPts val="0"/>
                        </a:spcAft>
                      </a:pPr>
                      <a:r>
                        <a:rPr lang="en-GB" sz="1000">
                          <a:effectLst/>
                        </a:rPr>
                        <a:t>Science</a:t>
                      </a:r>
                    </a:p>
                    <a:p>
                      <a:pPr>
                        <a:lnSpc>
                          <a:spcPct val="115000"/>
                        </a:lnSpc>
                        <a:spcAft>
                          <a:spcPts val="0"/>
                        </a:spcAft>
                      </a:pPr>
                      <a:r>
                        <a:rPr lang="en-GB" sz="1000">
                          <a:effectLst/>
                        </a:rPr>
                        <a:t> </a:t>
                      </a: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hMerge="1">
                  <a:txBody>
                    <a:bodyPr/>
                    <a:lstStyle/>
                    <a:p>
                      <a:endParaRPr lang="en-GB"/>
                    </a:p>
                  </a:txBody>
                  <a:tcPr/>
                </a:tc>
                <a:tc>
                  <a:txBody>
                    <a:bodyPr/>
                    <a:lstStyle/>
                    <a:p>
                      <a:pPr>
                        <a:lnSpc>
                          <a:spcPct val="115000"/>
                        </a:lnSpc>
                        <a:spcAft>
                          <a:spcPts val="0"/>
                        </a:spcAft>
                      </a:pPr>
                      <a:r>
                        <a:rPr lang="en-GB" sz="1000">
                          <a:effectLst/>
                        </a:rPr>
                        <a:t>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Science</a:t>
                      </a:r>
                    </a:p>
                    <a:p>
                      <a:pPr>
                        <a:lnSpc>
                          <a:spcPct val="115000"/>
                        </a:lnSpc>
                        <a:spcAft>
                          <a:spcPts val="0"/>
                        </a:spcAft>
                      </a:pPr>
                      <a:r>
                        <a:rPr lang="en-GB" sz="1000">
                          <a:effectLst/>
                        </a:rPr>
                        <a:t>Vipers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a:effectLst/>
                        </a:rPr>
                        <a:t>Finishing off/Presentation of work</a:t>
                      </a:r>
                    </a:p>
                    <a:p>
                      <a:pPr>
                        <a:lnSpc>
                          <a:spcPct val="115000"/>
                        </a:lnSpc>
                        <a:spcAft>
                          <a:spcPts val="0"/>
                        </a:spcAft>
                      </a:pPr>
                      <a:r>
                        <a:rPr lang="en-GB" sz="1000">
                          <a:effectLst/>
                        </a:rPr>
                        <a:t>No TA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tc>
                  <a:txBody>
                    <a:bodyPr/>
                    <a:lstStyle/>
                    <a:p>
                      <a:pPr>
                        <a:lnSpc>
                          <a:spcPct val="115000"/>
                        </a:lnSpc>
                        <a:spcAft>
                          <a:spcPts val="0"/>
                        </a:spcAft>
                      </a:pPr>
                      <a:r>
                        <a:rPr lang="en-GB" sz="1000" dirty="0">
                          <a:effectLst/>
                        </a:rPr>
                        <a:t>Computing</a:t>
                      </a:r>
                    </a:p>
                    <a:p>
                      <a:pPr>
                        <a:lnSpc>
                          <a:spcPct val="115000"/>
                        </a:lnSpc>
                        <a:spcAft>
                          <a:spcPts val="0"/>
                        </a:spcAft>
                      </a:pPr>
                      <a:r>
                        <a:rPr lang="en-GB" sz="1000" dirty="0">
                          <a:effectLst/>
                        </a:rPr>
                        <a:t>Story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tc>
                <a:extLst>
                  <a:ext uri="{0D108BD9-81ED-4DB2-BD59-A6C34878D82A}">
                    <a16:rowId xmlns:a16="http://schemas.microsoft.com/office/drawing/2014/main" val="1571694384"/>
                  </a:ext>
                </a:extLst>
              </a:tr>
            </a:tbl>
          </a:graphicData>
        </a:graphic>
      </p:graphicFrame>
    </p:spTree>
    <p:extLst>
      <p:ext uri="{BB962C8B-B14F-4D97-AF65-F5344CB8AC3E}">
        <p14:creationId xmlns:p14="http://schemas.microsoft.com/office/powerpoint/2010/main" val="1927282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2" name="Picture 1"/>
          <p:cNvPicPr>
            <a:picLocks noChangeAspect="1"/>
          </p:cNvPicPr>
          <p:nvPr/>
        </p:nvPicPr>
        <p:blipFill>
          <a:blip r:embed="rId2"/>
          <a:stretch>
            <a:fillRect/>
          </a:stretch>
        </p:blipFill>
        <p:spPr>
          <a:xfrm>
            <a:off x="69418" y="2268220"/>
            <a:ext cx="11799760" cy="4224943"/>
          </a:xfrm>
          <a:prstGeom prst="rect">
            <a:avLst/>
          </a:prstGeom>
        </p:spPr>
      </p:pic>
      <p:sp>
        <p:nvSpPr>
          <p:cNvPr id="7" name="TextBox 6"/>
          <p:cNvSpPr txBox="1"/>
          <p:nvPr/>
        </p:nvSpPr>
        <p:spPr>
          <a:xfrm>
            <a:off x="2475345" y="535709"/>
            <a:ext cx="7546110" cy="1754326"/>
          </a:xfrm>
          <a:prstGeom prst="rect">
            <a:avLst/>
          </a:prstGeom>
          <a:noFill/>
        </p:spPr>
        <p:txBody>
          <a:bodyPr wrap="square" rtlCol="0">
            <a:spAutoFit/>
          </a:bodyPr>
          <a:lstStyle/>
          <a:p>
            <a:pPr algn="ctr"/>
            <a:r>
              <a:rPr lang="en-GB" sz="3600" b="1" dirty="0" smtClean="0">
                <a:latin typeface="Bradley Hand ITC" panose="03070402050302030203" pitchFamily="66" charset="0"/>
              </a:rPr>
              <a:t>Our Autumn term learning journey, please see copies on tables and please take one home.</a:t>
            </a:r>
            <a:endParaRPr lang="en-GB" sz="3600" b="1" dirty="0">
              <a:latin typeface="Bradley Hand ITC" panose="03070402050302030203" pitchFamily="66" charset="0"/>
            </a:endParaRPr>
          </a:p>
        </p:txBody>
      </p:sp>
    </p:spTree>
    <p:extLst>
      <p:ext uri="{BB962C8B-B14F-4D97-AF65-F5344CB8AC3E}">
        <p14:creationId xmlns:p14="http://schemas.microsoft.com/office/powerpoint/2010/main" val="359432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47"/>
            <a:ext cx="10515600" cy="1325563"/>
          </a:xfrm>
        </p:spPr>
        <p:txBody>
          <a:bodyPr>
            <a:normAutofit/>
          </a:bodyPr>
          <a:lstStyle/>
          <a:p>
            <a:pPr algn="ctr"/>
            <a:r>
              <a:rPr lang="en-GB" sz="6000" b="1" dirty="0" smtClean="0">
                <a:latin typeface="Bradley Hand ITC" panose="03070402050302030203" pitchFamily="66" charset="0"/>
              </a:rPr>
              <a:t>Home Learning</a:t>
            </a:r>
            <a:endParaRPr lang="en-GB" sz="6000" b="1" dirty="0">
              <a:latin typeface="Bradley Hand ITC" panose="03070402050302030203" pitchFamily="66" charset="0"/>
            </a:endParaRPr>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extBox 3"/>
          <p:cNvSpPr txBox="1"/>
          <p:nvPr/>
        </p:nvSpPr>
        <p:spPr>
          <a:xfrm>
            <a:off x="324644" y="1589997"/>
            <a:ext cx="10501745" cy="6771084"/>
          </a:xfrm>
          <a:prstGeom prst="rect">
            <a:avLst/>
          </a:prstGeom>
          <a:noFill/>
        </p:spPr>
        <p:txBody>
          <a:bodyPr wrap="square" rtlCol="0">
            <a:spAutoFit/>
          </a:bodyPr>
          <a:lstStyle/>
          <a:p>
            <a:r>
              <a:rPr lang="en-GB" sz="3200" b="1" dirty="0" smtClean="0">
                <a:latin typeface="Bradley Hand ITC" panose="03070402050302030203" pitchFamily="66" charset="0"/>
              </a:rPr>
              <a:t>This should include:</a:t>
            </a:r>
          </a:p>
          <a:p>
            <a:endParaRPr lang="en-GB" sz="3200" b="1" dirty="0" smtClean="0">
              <a:latin typeface="Bradley Hand ITC" panose="03070402050302030203" pitchFamily="66" charset="0"/>
            </a:endParaRPr>
          </a:p>
          <a:p>
            <a:pPr marL="457200" indent="-457200">
              <a:buFont typeface="Arial" panose="020B0604020202020204" pitchFamily="34" charset="0"/>
              <a:buChar char="•"/>
            </a:pPr>
            <a:r>
              <a:rPr lang="en-GB" sz="3200" b="1" dirty="0" smtClean="0">
                <a:latin typeface="Bradley Hand ITC" panose="03070402050302030203" pitchFamily="66" charset="0"/>
              </a:rPr>
              <a:t>Daily reading -</a:t>
            </a:r>
            <a:r>
              <a:rPr lang="en-GB" sz="3200" dirty="0" smtClean="0">
                <a:latin typeface="Bradley Hand ITC" panose="03070402050302030203" pitchFamily="66" charset="0"/>
              </a:rPr>
              <a:t>This might be a fiction book, newspaper, magazine, non-fiction book, instructions, recipes, directions or any form of text!</a:t>
            </a:r>
          </a:p>
          <a:p>
            <a:pPr marL="457200" indent="-457200">
              <a:buFont typeface="Arial" panose="020B0604020202020204" pitchFamily="34" charset="0"/>
              <a:buChar char="•"/>
            </a:pPr>
            <a:r>
              <a:rPr lang="en-GB" sz="3200" b="1" dirty="0" smtClean="0">
                <a:latin typeface="Bradley Hand ITC" panose="03070402050302030203" pitchFamily="66" charset="0"/>
              </a:rPr>
              <a:t>Times Table Practice </a:t>
            </a:r>
            <a:r>
              <a:rPr lang="en-GB" sz="3200" dirty="0" smtClean="0">
                <a:latin typeface="Bradley Hand ITC" panose="03070402050302030203" pitchFamily="66" charset="0"/>
              </a:rPr>
              <a:t>using the website ‘timestables.co.uk’ and TT </a:t>
            </a:r>
            <a:r>
              <a:rPr lang="en-GB" sz="3200" dirty="0" err="1" smtClean="0">
                <a:latin typeface="Bradley Hand ITC" panose="03070402050302030203" pitchFamily="66" charset="0"/>
              </a:rPr>
              <a:t>Rockstars</a:t>
            </a:r>
            <a:endParaRPr lang="en-GB" sz="3200" dirty="0" smtClean="0">
              <a:latin typeface="Bradley Hand ITC" panose="03070402050302030203" pitchFamily="66" charset="0"/>
            </a:endParaRPr>
          </a:p>
          <a:p>
            <a:pPr marL="457200" indent="-457200">
              <a:buFont typeface="Arial" panose="020B0604020202020204" pitchFamily="34" charset="0"/>
              <a:buChar char="•"/>
            </a:pPr>
            <a:r>
              <a:rPr lang="en-GB" sz="3200" b="1" dirty="0" smtClean="0">
                <a:latin typeface="Bradley Hand ITC" panose="03070402050302030203" pitchFamily="66" charset="0"/>
              </a:rPr>
              <a:t>Using real life maths – </a:t>
            </a:r>
            <a:r>
              <a:rPr lang="en-GB" sz="3200" dirty="0" smtClean="0">
                <a:latin typeface="Bradley Hand ITC" panose="03070402050302030203" pitchFamily="66" charset="0"/>
              </a:rPr>
              <a:t>shopping, baking, measuring and telling the time for example</a:t>
            </a:r>
          </a:p>
          <a:p>
            <a:pPr marL="457200" indent="-457200">
              <a:buFont typeface="Arial" panose="020B0604020202020204" pitchFamily="34" charset="0"/>
              <a:buChar char="•"/>
            </a:pPr>
            <a:endParaRPr lang="en-GB" sz="3200" b="1" dirty="0" smtClean="0">
              <a:latin typeface="Bradley Hand ITC" panose="03070402050302030203" pitchFamily="66" charset="0"/>
            </a:endParaRPr>
          </a:p>
          <a:p>
            <a:pPr marL="457200" indent="-457200">
              <a:buFont typeface="Arial" panose="020B0604020202020204" pitchFamily="34" charset="0"/>
              <a:buChar char="•"/>
            </a:pPr>
            <a:endParaRPr lang="en-GB" sz="3200" b="1" dirty="0" smtClean="0">
              <a:latin typeface="Bradley Hand ITC" panose="03070402050302030203" pitchFamily="66" charset="0"/>
            </a:endParaRPr>
          </a:p>
          <a:p>
            <a:pPr marL="457200" indent="-457200">
              <a:buFont typeface="Arial" panose="020B0604020202020204" pitchFamily="34" charset="0"/>
              <a:buChar char="•"/>
            </a:pPr>
            <a:endParaRPr lang="en-GB" sz="3200" b="1" dirty="0" smtClean="0">
              <a:latin typeface="Bradley Hand ITC" panose="03070402050302030203" pitchFamily="66" charset="0"/>
            </a:endParaRPr>
          </a:p>
          <a:p>
            <a:pPr marL="457200" indent="-457200">
              <a:buFont typeface="Arial" panose="020B0604020202020204" pitchFamily="34" charset="0"/>
              <a:buChar char="•"/>
            </a:pPr>
            <a:endParaRPr lang="en-GB" sz="3200" dirty="0" smtClean="0">
              <a:latin typeface="Bradley Hand ITC" panose="03070402050302030203" pitchFamily="66" charset="0"/>
            </a:endParaRPr>
          </a:p>
          <a:p>
            <a:endParaRPr lang="en-GB" dirty="0"/>
          </a:p>
        </p:txBody>
      </p:sp>
    </p:spTree>
    <p:extLst>
      <p:ext uri="{BB962C8B-B14F-4D97-AF65-F5344CB8AC3E}">
        <p14:creationId xmlns:p14="http://schemas.microsoft.com/office/powerpoint/2010/main" val="1815955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615" y="1003267"/>
            <a:ext cx="9662160" cy="6001643"/>
          </a:xfrm>
          <a:prstGeom prst="rect">
            <a:avLst/>
          </a:prstGeom>
        </p:spPr>
        <p:txBody>
          <a:bodyPr wrap="square">
            <a:spAutoFit/>
          </a:bodyPr>
          <a:lstStyle/>
          <a:p>
            <a:pPr marL="457200" lvl="0" indent="-457200">
              <a:buFont typeface="Arial" panose="020B0604020202020204" pitchFamily="34" charset="0"/>
              <a:buChar char="•"/>
            </a:pPr>
            <a:r>
              <a:rPr lang="en-GB" sz="3200" b="1" dirty="0" smtClean="0">
                <a:solidFill>
                  <a:prstClr val="black"/>
                </a:solidFill>
                <a:latin typeface="Bradley Hand ITC" panose="03070402050302030203" pitchFamily="66" charset="0"/>
              </a:rPr>
              <a:t>Spellings- common exception words and spelling patterns taught in school </a:t>
            </a:r>
            <a:r>
              <a:rPr lang="en-GB" sz="3200" dirty="0">
                <a:solidFill>
                  <a:prstClr val="black"/>
                </a:solidFill>
                <a:latin typeface="Bradley Hand ITC" panose="03070402050302030203" pitchFamily="66" charset="0"/>
              </a:rPr>
              <a:t>using </a:t>
            </a:r>
            <a:r>
              <a:rPr lang="en-GB" sz="3200" b="1" dirty="0">
                <a:solidFill>
                  <a:prstClr val="black"/>
                </a:solidFill>
                <a:latin typeface="Bradley Hand ITC" panose="03070402050302030203" pitchFamily="66" charset="0"/>
              </a:rPr>
              <a:t>Spelling </a:t>
            </a:r>
            <a:r>
              <a:rPr lang="en-GB" sz="3200" b="1" dirty="0" smtClean="0">
                <a:solidFill>
                  <a:prstClr val="black"/>
                </a:solidFill>
                <a:latin typeface="Bradley Hand ITC" panose="03070402050302030203" pitchFamily="66" charset="0"/>
              </a:rPr>
              <a:t>Frame/Sp</a:t>
            </a:r>
            <a:r>
              <a:rPr lang="en-GB" sz="3200" b="1" dirty="0" smtClean="0">
                <a:solidFill>
                  <a:prstClr val="black"/>
                </a:solidFill>
                <a:latin typeface="Bradley Hand ITC" panose="03070402050302030203" pitchFamily="66" charset="0"/>
              </a:rPr>
              <a:t>elling Shed </a:t>
            </a:r>
            <a:r>
              <a:rPr lang="en-GB" sz="3200" dirty="0" smtClean="0">
                <a:solidFill>
                  <a:prstClr val="black"/>
                </a:solidFill>
                <a:latin typeface="Bradley Hand ITC" panose="03070402050302030203" pitchFamily="66" charset="0"/>
              </a:rPr>
              <a:t>or completing a paper copy, given out on Fridays.</a:t>
            </a:r>
            <a:endParaRPr lang="en-GB" sz="3200" dirty="0" smtClean="0">
              <a:solidFill>
                <a:prstClr val="black"/>
              </a:solidFill>
              <a:latin typeface="Bradley Hand ITC" panose="03070402050302030203" pitchFamily="66" charset="0"/>
            </a:endParaRPr>
          </a:p>
          <a:p>
            <a:pPr marL="457200" lvl="0" indent="-457200">
              <a:buFont typeface="Arial" panose="020B0604020202020204" pitchFamily="34" charset="0"/>
              <a:buChar char="•"/>
            </a:pPr>
            <a:r>
              <a:rPr lang="en-US" sz="3200" dirty="0" smtClean="0">
                <a:solidFill>
                  <a:prstClr val="black"/>
                </a:solidFill>
                <a:latin typeface="Bradley Hand ITC" panose="03070402050302030203" pitchFamily="66" charset="0"/>
              </a:rPr>
              <a:t>All children need to complete the home learning set- your child may be working on Year 2/3/4 words but you can still use Spelling Frame and Spelling Shed for these words.  Please find copies of the CEW on tables and please take one.</a:t>
            </a:r>
          </a:p>
          <a:p>
            <a:pPr marL="457200" lvl="0" indent="-457200">
              <a:buFont typeface="Arial" panose="020B0604020202020204" pitchFamily="34" charset="0"/>
              <a:buChar char="•"/>
            </a:pPr>
            <a:r>
              <a:rPr lang="en-US" sz="3200" b="1" dirty="0" smtClean="0">
                <a:solidFill>
                  <a:prstClr val="black"/>
                </a:solidFill>
                <a:latin typeface="Bradley Hand ITC" panose="03070402050302030203" pitchFamily="66" charset="0"/>
              </a:rPr>
              <a:t>A </a:t>
            </a:r>
            <a:r>
              <a:rPr lang="en-US" sz="3200" b="1" dirty="0" smtClean="0">
                <a:solidFill>
                  <a:prstClr val="black"/>
                </a:solidFill>
                <a:latin typeface="Bradley Hand ITC" panose="03070402050302030203" pitchFamily="66" charset="0"/>
              </a:rPr>
              <a:t>Topic </a:t>
            </a:r>
            <a:r>
              <a:rPr lang="en-US" sz="3200" b="1" dirty="0">
                <a:solidFill>
                  <a:prstClr val="black"/>
                </a:solidFill>
                <a:latin typeface="Bradley Hand ITC" panose="03070402050302030203" pitchFamily="66" charset="0"/>
              </a:rPr>
              <a:t>grid </a:t>
            </a:r>
            <a:r>
              <a:rPr lang="en-US" sz="3200" dirty="0">
                <a:solidFill>
                  <a:prstClr val="black"/>
                </a:solidFill>
                <a:latin typeface="Bradley Hand ITC" panose="03070402050302030203" pitchFamily="66" charset="0"/>
              </a:rPr>
              <a:t>every </a:t>
            </a:r>
            <a:r>
              <a:rPr lang="en-US" sz="3200" dirty="0" smtClean="0">
                <a:solidFill>
                  <a:prstClr val="black"/>
                </a:solidFill>
                <a:latin typeface="Bradley Hand ITC" panose="03070402050302030203" pitchFamily="66" charset="0"/>
              </a:rPr>
              <a:t>term </a:t>
            </a:r>
            <a:r>
              <a:rPr lang="en-US" sz="3200" dirty="0">
                <a:solidFill>
                  <a:prstClr val="black"/>
                </a:solidFill>
                <a:latin typeface="Bradley Hand ITC" panose="03070402050302030203" pitchFamily="66" charset="0"/>
              </a:rPr>
              <a:t>linked to the big </a:t>
            </a:r>
            <a:r>
              <a:rPr lang="en-US" sz="3200" dirty="0" smtClean="0">
                <a:solidFill>
                  <a:prstClr val="black"/>
                </a:solidFill>
                <a:latin typeface="Bradley Hand ITC" panose="03070402050302030203" pitchFamily="66" charset="0"/>
              </a:rPr>
              <a:t>question.</a:t>
            </a:r>
          </a:p>
          <a:p>
            <a:pPr marL="457200" lvl="0" indent="-457200">
              <a:buFont typeface="Arial" panose="020B0604020202020204" pitchFamily="34" charset="0"/>
              <a:buChar char="•"/>
            </a:pPr>
            <a:r>
              <a:rPr lang="en-US" sz="3200" dirty="0" smtClean="0">
                <a:solidFill>
                  <a:prstClr val="black"/>
                </a:solidFill>
                <a:latin typeface="Bradley Hand ITC" panose="03070402050302030203" pitchFamily="66" charset="0"/>
              </a:rPr>
              <a:t>In UKS2, if home learning isn’t handed in, children miss one of their break times in order to complete it.</a:t>
            </a:r>
            <a:endParaRPr lang="en-GB" sz="3200" dirty="0">
              <a:solidFill>
                <a:prstClr val="black"/>
              </a:solidFill>
              <a:latin typeface="Bradley Hand ITC" panose="03070402050302030203" pitchFamily="66" charset="0"/>
            </a:endParaRPr>
          </a:p>
        </p:txBody>
      </p:sp>
      <p:pic>
        <p:nvPicPr>
          <p:cNvPr id="3" name="Picture 2"/>
          <p:cNvPicPr>
            <a:picLocks noChangeAspect="1"/>
          </p:cNvPicPr>
          <p:nvPr/>
        </p:nvPicPr>
        <p:blipFill>
          <a:blip r:embed="rId2"/>
          <a:stretch>
            <a:fillRect/>
          </a:stretch>
        </p:blipFill>
        <p:spPr>
          <a:xfrm>
            <a:off x="177615" y="0"/>
            <a:ext cx="10516511" cy="1609483"/>
          </a:xfrm>
          <a:prstGeom prst="rect">
            <a:avLst/>
          </a:prstGeom>
        </p:spPr>
      </p:pic>
    </p:spTree>
    <p:extLst>
      <p:ext uri="{BB962C8B-B14F-4D97-AF65-F5344CB8AC3E}">
        <p14:creationId xmlns:p14="http://schemas.microsoft.com/office/powerpoint/2010/main" val="152922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Bradley Hand ITC" panose="03070402050302030203" pitchFamily="66" charset="0"/>
              </a:rPr>
              <a:t>Our Autumn term home learning grid</a:t>
            </a:r>
            <a:endParaRPr lang="en-GB" b="1" dirty="0">
              <a:latin typeface="Bradley Hand ITC" panose="03070402050302030203" pitchFamily="66" charset="0"/>
            </a:endParaRPr>
          </a:p>
        </p:txBody>
      </p:sp>
      <p:pic>
        <p:nvPicPr>
          <p:cNvPr id="3" name="Picture 2"/>
          <p:cNvPicPr>
            <a:picLocks noChangeAspect="1"/>
          </p:cNvPicPr>
          <p:nvPr/>
        </p:nvPicPr>
        <p:blipFill>
          <a:blip r:embed="rId2"/>
          <a:stretch>
            <a:fillRect/>
          </a:stretch>
        </p:blipFill>
        <p:spPr>
          <a:xfrm>
            <a:off x="2048163" y="1484313"/>
            <a:ext cx="7715250" cy="4905375"/>
          </a:xfrm>
          <a:prstGeom prst="rect">
            <a:avLst/>
          </a:prstGeom>
        </p:spPr>
      </p:pic>
    </p:spTree>
    <p:extLst>
      <p:ext uri="{BB962C8B-B14F-4D97-AF65-F5344CB8AC3E}">
        <p14:creationId xmlns:p14="http://schemas.microsoft.com/office/powerpoint/2010/main" val="311280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Bradley Hand ITC" panose="03070402050302030203" pitchFamily="66" charset="0"/>
              </a:rPr>
              <a:t>More about reading…</a:t>
            </a:r>
            <a:endParaRPr lang="en-GB" b="1" dirty="0">
              <a:latin typeface="Bradley Hand ITC" panose="03070402050302030203" pitchFamily="66" charset="0"/>
            </a:endParaRPr>
          </a:p>
        </p:txBody>
      </p:sp>
      <p:sp>
        <p:nvSpPr>
          <p:cNvPr id="3" name="Content Placeholder 2"/>
          <p:cNvSpPr>
            <a:spLocks noGrp="1"/>
          </p:cNvSpPr>
          <p:nvPr>
            <p:ph idx="1"/>
          </p:nvPr>
        </p:nvSpPr>
        <p:spPr>
          <a:xfrm>
            <a:off x="80817" y="1228436"/>
            <a:ext cx="12028055" cy="4754563"/>
          </a:xfrm>
        </p:spPr>
        <p:txBody>
          <a:bodyPr>
            <a:noAutofit/>
          </a:bodyPr>
          <a:lstStyle/>
          <a:p>
            <a:r>
              <a:rPr lang="en-GB" sz="2400" dirty="0" smtClean="0">
                <a:latin typeface="Bradley Hand ITC" panose="03070402050302030203" pitchFamily="66" charset="0"/>
              </a:rPr>
              <a:t>We read daily and I always read to the children.  We have independent reading time where the children are able to read in the book corner and we have whole class reading time where we all read together, myself and the children and we read the same text.</a:t>
            </a:r>
            <a:endParaRPr lang="en-GB" sz="2400" dirty="0">
              <a:latin typeface="Bradley Hand ITC" panose="03070402050302030203" pitchFamily="66" charset="0"/>
            </a:endParaRPr>
          </a:p>
          <a:p>
            <a:r>
              <a:rPr lang="en-GB" sz="2400" dirty="0" smtClean="0">
                <a:latin typeface="Bradley Hand ITC" panose="03070402050302030203" pitchFamily="66" charset="0"/>
              </a:rPr>
              <a:t>VIPERS </a:t>
            </a:r>
            <a:r>
              <a:rPr lang="en-GB" sz="2400" dirty="0">
                <a:latin typeface="Bradley Hand ITC" panose="03070402050302030203" pitchFamily="66" charset="0"/>
              </a:rPr>
              <a:t>is an acronym to aid the recall of the 6 reading domains as part of the UK’s reading curriculum. </a:t>
            </a:r>
            <a:r>
              <a:rPr lang="en-GB" sz="2400" dirty="0" smtClean="0">
                <a:latin typeface="Bradley Hand ITC" panose="03070402050302030203" pitchFamily="66" charset="0"/>
                <a:hlinkClick r:id="rId2"/>
              </a:rPr>
              <a:t>Reading Vipers</a:t>
            </a:r>
            <a:endParaRPr lang="en-GB" sz="2400" dirty="0" smtClean="0">
              <a:latin typeface="Bradley Hand ITC" panose="03070402050302030203" pitchFamily="66" charset="0"/>
            </a:endParaRPr>
          </a:p>
          <a:p>
            <a:r>
              <a:rPr lang="en-GB" sz="2400" dirty="0">
                <a:latin typeface="Bradley Hand ITC" panose="03070402050302030203" pitchFamily="66" charset="0"/>
              </a:rPr>
              <a:t>Vipers is a range of reading prompts based on the 2016 reading content domains found in the National Curriculum Test Framework </a:t>
            </a:r>
            <a:r>
              <a:rPr lang="en-GB" sz="2400" dirty="0" smtClean="0">
                <a:latin typeface="Bradley Hand ITC" panose="03070402050302030203" pitchFamily="66" charset="0"/>
              </a:rPr>
              <a:t>documents.</a:t>
            </a:r>
          </a:p>
          <a:p>
            <a:r>
              <a:rPr lang="en-GB" sz="2400" dirty="0" smtClean="0">
                <a:latin typeface="Bradley Hand ITC" panose="03070402050302030203" pitchFamily="66" charset="0"/>
              </a:rPr>
              <a:t> To be able to fully embrace Vipers, we need to purchase enough books for every child.  I will give you notice about the book I would like us to use at the end of each term for the start of the next term.  </a:t>
            </a:r>
            <a:r>
              <a:rPr lang="en-GB" sz="2400" dirty="0" smtClean="0">
                <a:latin typeface="Bradley Hand ITC" panose="03070402050302030203" pitchFamily="66" charset="0"/>
              </a:rPr>
              <a:t>Thank you for your ongoing support with this- it has been really helpful.</a:t>
            </a:r>
          </a:p>
          <a:p>
            <a:r>
              <a:rPr lang="en-GB" sz="2400" dirty="0" smtClean="0">
                <a:latin typeface="Bradley Hand ITC" panose="03070402050302030203" pitchFamily="66" charset="0"/>
              </a:rPr>
              <a:t>SATS- we practise regularly using reading booklets to ensure the children have no surprises when faced with a SATS paper. The Year 5’s are also familiar with these as we use them to regularly assess reading.  I will contact Year 6 parents nearer the time regarding any extra support/home support you may need.</a:t>
            </a:r>
            <a:endParaRPr lang="en-GB" sz="2400" dirty="0">
              <a:latin typeface="Bradley Hand ITC" panose="03070402050302030203" pitchFamily="66" charset="0"/>
            </a:endParaRPr>
          </a:p>
        </p:txBody>
      </p:sp>
    </p:spTree>
    <p:extLst>
      <p:ext uri="{BB962C8B-B14F-4D97-AF65-F5344CB8AC3E}">
        <p14:creationId xmlns:p14="http://schemas.microsoft.com/office/powerpoint/2010/main" val="3950763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814" y="203632"/>
            <a:ext cx="4686300" cy="6524625"/>
          </a:xfrm>
          <a:prstGeom prst="rect">
            <a:avLst/>
          </a:prstGeom>
        </p:spPr>
      </p:pic>
      <p:sp>
        <p:nvSpPr>
          <p:cNvPr id="3" name="TextBox 2"/>
          <p:cNvSpPr txBox="1"/>
          <p:nvPr/>
        </p:nvSpPr>
        <p:spPr>
          <a:xfrm>
            <a:off x="5467927" y="1209964"/>
            <a:ext cx="5551055" cy="2554545"/>
          </a:xfrm>
          <a:prstGeom prst="rect">
            <a:avLst/>
          </a:prstGeom>
          <a:noFill/>
        </p:spPr>
        <p:txBody>
          <a:bodyPr wrap="square" rtlCol="0">
            <a:spAutoFit/>
          </a:bodyPr>
          <a:lstStyle/>
          <a:p>
            <a:r>
              <a:rPr lang="en-GB" sz="4000" dirty="0" smtClean="0">
                <a:latin typeface="Bradley Hand ITC" panose="03070402050302030203" pitchFamily="66" charset="0"/>
              </a:rPr>
              <a:t>If you would like to take a recommended book list for Years </a:t>
            </a:r>
            <a:r>
              <a:rPr lang="en-GB" sz="4000" dirty="0" smtClean="0">
                <a:latin typeface="Bradley Hand ITC" panose="03070402050302030203" pitchFamily="66" charset="0"/>
              </a:rPr>
              <a:t>5 </a:t>
            </a:r>
            <a:r>
              <a:rPr lang="en-GB" sz="4000" dirty="0" smtClean="0">
                <a:latin typeface="Bradley Hand ITC" panose="03070402050302030203" pitchFamily="66" charset="0"/>
              </a:rPr>
              <a:t>and </a:t>
            </a:r>
            <a:r>
              <a:rPr lang="en-GB" sz="4000" dirty="0" smtClean="0">
                <a:latin typeface="Bradley Hand ITC" panose="03070402050302030203" pitchFamily="66" charset="0"/>
              </a:rPr>
              <a:t>6, </a:t>
            </a:r>
            <a:r>
              <a:rPr lang="en-GB" sz="4000" dirty="0" smtClean="0">
                <a:latin typeface="Bradley Hand ITC" panose="03070402050302030203" pitchFamily="66" charset="0"/>
              </a:rPr>
              <a:t>please help yourself!</a:t>
            </a:r>
            <a:endParaRPr lang="en-GB" sz="4000" dirty="0">
              <a:latin typeface="Bradley Hand ITC" panose="03070402050302030203" pitchFamily="66" charset="0"/>
            </a:endParaRPr>
          </a:p>
        </p:txBody>
      </p:sp>
    </p:spTree>
    <p:extLst>
      <p:ext uri="{BB962C8B-B14F-4D97-AF65-F5344CB8AC3E}">
        <p14:creationId xmlns:p14="http://schemas.microsoft.com/office/powerpoint/2010/main" val="1374187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805</Words>
  <Application>Microsoft Office PowerPoint</Application>
  <PresentationFormat>Widescreen</PresentationFormat>
  <Paragraphs>155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Bradley Hand ITC</vt:lpstr>
      <vt:lpstr>Calibri</vt:lpstr>
      <vt:lpstr>Calibri Light</vt:lpstr>
      <vt:lpstr>Times New Roman</vt:lpstr>
      <vt:lpstr>Office Theme</vt:lpstr>
      <vt:lpstr>Welcome to Silver Birch Class</vt:lpstr>
      <vt:lpstr>A Typical Day</vt:lpstr>
      <vt:lpstr>A Typical Week</vt:lpstr>
      <vt:lpstr>PowerPoint Presentation</vt:lpstr>
      <vt:lpstr>Home Learning</vt:lpstr>
      <vt:lpstr>PowerPoint Presentation</vt:lpstr>
      <vt:lpstr>Our Autumn term home learning grid</vt:lpstr>
      <vt:lpstr>More about reading…</vt:lpstr>
      <vt:lpstr>PowerPoint Presentation</vt:lpstr>
      <vt:lpstr>Quick Reminders</vt:lpstr>
      <vt:lpstr>Useful Information</vt:lpstr>
      <vt:lpstr>Well-being</vt:lpstr>
    </vt:vector>
  </TitlesOfParts>
  <Company>CHANGE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dc:title>
  <dc:creator>Lorraine Kenny</dc:creator>
  <cp:lastModifiedBy>Clare James</cp:lastModifiedBy>
  <cp:revision>30</cp:revision>
  <dcterms:created xsi:type="dcterms:W3CDTF">2022-09-14T06:52:16Z</dcterms:created>
  <dcterms:modified xsi:type="dcterms:W3CDTF">2024-09-14T20:11:24Z</dcterms:modified>
</cp:coreProperties>
</file>