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698D1D-E192-4F40-A5B1-8A56ADC1AC84}" type="doc">
      <dgm:prSet loTypeId="urn:microsoft.com/office/officeart/2005/8/layout/cycle3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E972072-A6BC-42FA-9C83-F2C385273CCC}">
      <dgm:prSet phldrT="[Text]" custT="1"/>
      <dgm:spPr>
        <a:solidFill>
          <a:srgbClr val="00B0F0"/>
        </a:solidFill>
      </dgm:spPr>
      <dgm:t>
        <a:bodyPr/>
        <a:lstStyle/>
        <a:p>
          <a:pPr algn="ctr"/>
          <a:r>
            <a:rPr lang="en-GB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children participated in British Science Week activities.</a:t>
          </a:r>
        </a:p>
      </dgm:t>
    </dgm:pt>
    <dgm:pt modelId="{C6620F14-8367-4691-B2DE-32873C8CFCDB}" type="par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6A4CD483-520C-4F48-A54E-3E2203C86136}" type="sib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EDE794AF-6624-460A-9C93-2ADDBA69CF7E}">
      <dgm:prSet custT="1"/>
      <dgm:spPr>
        <a:solidFill>
          <a:srgbClr val="FF0000"/>
        </a:solidFill>
      </dgm:spPr>
      <dgm:t>
        <a:bodyPr/>
        <a:lstStyle/>
        <a:p>
          <a:pPr algn="ctr"/>
          <a:r>
            <a:rPr lang="en-GB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75% Year 6 children met Age Related Expectations in Science.</a:t>
          </a:r>
        </a:p>
      </dgm:t>
    </dgm:pt>
    <dgm:pt modelId="{F3C90DE1-B5F5-413D-A6F9-16C1447B71DB}" type="parTrans" cxnId="{64D20747-04FD-4BD7-AA58-CDBCA9D45234}">
      <dgm:prSet/>
      <dgm:spPr/>
      <dgm:t>
        <a:bodyPr/>
        <a:lstStyle/>
        <a:p>
          <a:pPr algn="ctr"/>
          <a:endParaRPr lang="en-GB"/>
        </a:p>
      </dgm:t>
    </dgm:pt>
    <dgm:pt modelId="{404B91A2-0A9B-4BB4-B609-0DCFCD623D9C}" type="sibTrans" cxnId="{64D20747-04FD-4BD7-AA58-CDBCA9D45234}">
      <dgm:prSet/>
      <dgm:spPr/>
      <dgm:t>
        <a:bodyPr/>
        <a:lstStyle/>
        <a:p>
          <a:pPr algn="ctr"/>
          <a:endParaRPr lang="en-GB"/>
        </a:p>
      </dgm:t>
    </dgm:pt>
    <dgm:pt modelId="{59BE6C6F-66B2-4199-A7BB-CA0C05E6D7D5}">
      <dgm:prSet custT="1"/>
      <dgm:spPr>
        <a:solidFill>
          <a:srgbClr val="FF0000"/>
        </a:solidFill>
      </dgm:spPr>
      <dgm:t>
        <a:bodyPr/>
        <a:lstStyle/>
        <a:p>
          <a:r>
            <a:rPr lang="en-GB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Pupils are enthusiastic about practical science.</a:t>
          </a:r>
        </a:p>
      </dgm:t>
    </dgm:pt>
    <dgm:pt modelId="{5BF1F054-A373-44DA-8FEC-88E4E16C48E8}" type="parTrans" cxnId="{960B5C4A-33A2-49E9-906F-AD5DAEE51220}">
      <dgm:prSet/>
      <dgm:spPr/>
      <dgm:t>
        <a:bodyPr/>
        <a:lstStyle/>
        <a:p>
          <a:endParaRPr lang="en-GB"/>
        </a:p>
      </dgm:t>
    </dgm:pt>
    <dgm:pt modelId="{1BD9AEA1-EDFE-4667-8A04-F14A7594C1E2}" type="sibTrans" cxnId="{960B5C4A-33A2-49E9-906F-AD5DAEE51220}">
      <dgm:prSet/>
      <dgm:spPr/>
      <dgm:t>
        <a:bodyPr/>
        <a:lstStyle/>
        <a:p>
          <a:endParaRPr lang="en-GB"/>
        </a:p>
      </dgm:t>
    </dgm:pt>
    <dgm:pt modelId="{080D32E4-10A9-4443-A16F-048705309391}">
      <dgm:prSet custT="1"/>
      <dgm:spPr>
        <a:solidFill>
          <a:schemeClr val="accent4"/>
        </a:solidFill>
      </dgm:spPr>
      <dgm:t>
        <a:bodyPr/>
        <a:lstStyle/>
        <a:p>
          <a:r>
            <a:rPr lang="en-GB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Monitoring shows us that there is progression in expectations in investigative science across the years</a:t>
          </a:r>
        </a:p>
      </dgm:t>
    </dgm:pt>
    <dgm:pt modelId="{4CF5AA52-8CAB-4820-8972-53C6B36E7FD7}" type="parTrans" cxnId="{853EB5A6-90B3-448C-A3F8-3888CA8259CC}">
      <dgm:prSet/>
      <dgm:spPr/>
      <dgm:t>
        <a:bodyPr/>
        <a:lstStyle/>
        <a:p>
          <a:endParaRPr lang="en-GB"/>
        </a:p>
      </dgm:t>
    </dgm:pt>
    <dgm:pt modelId="{ECCAF50F-C6C9-4933-8828-389C2D41E6DF}" type="sibTrans" cxnId="{853EB5A6-90B3-448C-A3F8-3888CA8259CC}">
      <dgm:prSet/>
      <dgm:spPr/>
      <dgm:t>
        <a:bodyPr/>
        <a:lstStyle/>
        <a:p>
          <a:endParaRPr lang="en-GB"/>
        </a:p>
      </dgm:t>
    </dgm:pt>
    <dgm:pt modelId="{5E654FFD-F06F-4468-8879-72B30494043B}">
      <dgm:prSet custT="1"/>
      <dgm:spPr>
        <a:solidFill>
          <a:srgbClr val="00B050"/>
        </a:solidFill>
      </dgm:spPr>
      <dgm:t>
        <a:bodyPr/>
        <a:lstStyle/>
        <a:p>
          <a:pPr algn="ctr"/>
          <a:r>
            <a:rPr lang="en-GB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Staff given support identifying suitable experiments </a:t>
          </a:r>
          <a:r>
            <a:rPr lang="en-GB" sz="12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for topics.</a:t>
          </a:r>
          <a:endParaRPr lang="en-GB" sz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842551C6-8A3B-489A-A753-BEC2A84132DB}" type="parTrans" cxnId="{8AC3D713-8F3D-4E27-8BF1-982C50911D4C}">
      <dgm:prSet/>
      <dgm:spPr/>
      <dgm:t>
        <a:bodyPr/>
        <a:lstStyle/>
        <a:p>
          <a:endParaRPr lang="en-US"/>
        </a:p>
      </dgm:t>
    </dgm:pt>
    <dgm:pt modelId="{9531F23D-AD97-42CB-B7F0-C4467C6E960D}" type="sibTrans" cxnId="{8AC3D713-8F3D-4E27-8BF1-982C50911D4C}">
      <dgm:prSet/>
      <dgm:spPr/>
      <dgm:t>
        <a:bodyPr/>
        <a:lstStyle/>
        <a:p>
          <a:endParaRPr lang="en-US"/>
        </a:p>
      </dgm:t>
    </dgm:pt>
    <dgm:pt modelId="{E176D38F-3636-4D7F-B71B-AAA06352A289}">
      <dgm:prSet custT="1"/>
      <dgm:spPr>
        <a:solidFill>
          <a:srgbClr val="FFC000"/>
        </a:solidFill>
      </dgm:spPr>
      <dgm:t>
        <a:bodyPr/>
        <a:lstStyle/>
        <a:p>
          <a:pPr algn="ctr"/>
          <a:r>
            <a:rPr lang="en-GB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Science Co-Ordinator attended local Science  network.</a:t>
          </a:r>
        </a:p>
      </dgm:t>
    </dgm:pt>
    <dgm:pt modelId="{CC4AE6E7-A22E-4EB4-954C-FD54EABF1964}" type="parTrans" cxnId="{8177675F-26D0-4E3F-A54C-66A98ED25CDD}">
      <dgm:prSet/>
      <dgm:spPr/>
      <dgm:t>
        <a:bodyPr/>
        <a:lstStyle/>
        <a:p>
          <a:endParaRPr lang="en-US"/>
        </a:p>
      </dgm:t>
    </dgm:pt>
    <dgm:pt modelId="{917470E8-D0AE-4A9E-B717-867A82BC861B}" type="sibTrans" cxnId="{8177675F-26D0-4E3F-A54C-66A98ED25CDD}">
      <dgm:prSet/>
      <dgm:spPr/>
      <dgm:t>
        <a:bodyPr/>
        <a:lstStyle/>
        <a:p>
          <a:endParaRPr lang="en-US"/>
        </a:p>
      </dgm:t>
    </dgm:pt>
    <dgm:pt modelId="{98FEED32-88A5-44EE-927A-C8FC032AC5E4}" type="pres">
      <dgm:prSet presAssocID="{28698D1D-E192-4F40-A5B1-8A56ADC1AC84}" presName="Name0" presStyleCnt="0">
        <dgm:presLayoutVars>
          <dgm:dir/>
          <dgm:resizeHandles val="exact"/>
        </dgm:presLayoutVars>
      </dgm:prSet>
      <dgm:spPr/>
    </dgm:pt>
    <dgm:pt modelId="{62848F2D-D1C9-4946-87B9-0B442AAA7D4C}" type="pres">
      <dgm:prSet presAssocID="{28698D1D-E192-4F40-A5B1-8A56ADC1AC84}" presName="cycle" presStyleCnt="0"/>
      <dgm:spPr/>
    </dgm:pt>
    <dgm:pt modelId="{A3936C6D-2D93-44DB-8894-1CCA528A50EF}" type="pres">
      <dgm:prSet presAssocID="{59BE6C6F-66B2-4199-A7BB-CA0C05E6D7D5}" presName="nodeFirstNode" presStyleLbl="node1" presStyleIdx="0" presStyleCnt="6">
        <dgm:presLayoutVars>
          <dgm:bulletEnabled val="1"/>
        </dgm:presLayoutVars>
      </dgm:prSet>
      <dgm:spPr/>
    </dgm:pt>
    <dgm:pt modelId="{2DC691CD-4E17-424D-BF32-383E07832F09}" type="pres">
      <dgm:prSet presAssocID="{1BD9AEA1-EDFE-4667-8A04-F14A7594C1E2}" presName="sibTransFirstNode" presStyleLbl="bgShp" presStyleIdx="0" presStyleCnt="1"/>
      <dgm:spPr/>
    </dgm:pt>
    <dgm:pt modelId="{F552EF09-E40D-4E05-A123-A6E41E0580F0}" type="pres">
      <dgm:prSet presAssocID="{080D32E4-10A9-4443-A16F-048705309391}" presName="nodeFollowingNodes" presStyleLbl="node1" presStyleIdx="1" presStyleCnt="6" custRadScaleRad="99925" custRadScaleInc="21618">
        <dgm:presLayoutVars>
          <dgm:bulletEnabled val="1"/>
        </dgm:presLayoutVars>
      </dgm:prSet>
      <dgm:spPr/>
    </dgm:pt>
    <dgm:pt modelId="{F86FCF49-9ED6-4747-B1B0-BDFB05AA002B}" type="pres">
      <dgm:prSet presAssocID="{5E654FFD-F06F-4468-8879-72B30494043B}" presName="nodeFollowingNodes" presStyleLbl="node1" presStyleIdx="2" presStyleCnt="6">
        <dgm:presLayoutVars>
          <dgm:bulletEnabled val="1"/>
        </dgm:presLayoutVars>
      </dgm:prSet>
      <dgm:spPr/>
    </dgm:pt>
    <dgm:pt modelId="{E317C4D5-AE72-4701-844F-72D45EC0CBE9}" type="pres">
      <dgm:prSet presAssocID="{E176D38F-3636-4D7F-B71B-AAA06352A289}" presName="nodeFollowingNodes" presStyleLbl="node1" presStyleIdx="3" presStyleCnt="6">
        <dgm:presLayoutVars>
          <dgm:bulletEnabled val="1"/>
        </dgm:presLayoutVars>
      </dgm:prSet>
      <dgm:spPr/>
    </dgm:pt>
    <dgm:pt modelId="{5A5F86F0-940C-4CC7-8AF3-3356DE242810}" type="pres">
      <dgm:prSet presAssocID="{EDE794AF-6624-460A-9C93-2ADDBA69CF7E}" presName="nodeFollowingNodes" presStyleLbl="node1" presStyleIdx="4" presStyleCnt="6" custRadScaleRad="100199" custRadScaleInc="9050">
        <dgm:presLayoutVars>
          <dgm:bulletEnabled val="1"/>
        </dgm:presLayoutVars>
      </dgm:prSet>
      <dgm:spPr/>
    </dgm:pt>
    <dgm:pt modelId="{324276DC-1A35-4AE0-86DA-38C5D1EB12A9}" type="pres">
      <dgm:prSet presAssocID="{3E972072-A6BC-42FA-9C83-F2C385273CCC}" presName="nodeFollowingNodes" presStyleLbl="node1" presStyleIdx="5" presStyleCnt="6">
        <dgm:presLayoutVars>
          <dgm:bulletEnabled val="1"/>
        </dgm:presLayoutVars>
      </dgm:prSet>
      <dgm:spPr/>
    </dgm:pt>
  </dgm:ptLst>
  <dgm:cxnLst>
    <dgm:cxn modelId="{6F709F00-96C0-4082-B151-A1AC9B27FAAD}" type="presOf" srcId="{E176D38F-3636-4D7F-B71B-AAA06352A289}" destId="{E317C4D5-AE72-4701-844F-72D45EC0CBE9}" srcOrd="0" destOrd="0" presId="urn:microsoft.com/office/officeart/2005/8/layout/cycle3"/>
    <dgm:cxn modelId="{FC8ABB02-5FB4-4946-BF3D-0B457DB3564B}" type="presOf" srcId="{3E972072-A6BC-42FA-9C83-F2C385273CCC}" destId="{324276DC-1A35-4AE0-86DA-38C5D1EB12A9}" srcOrd="0" destOrd="0" presId="urn:microsoft.com/office/officeart/2005/8/layout/cycle3"/>
    <dgm:cxn modelId="{3676F206-755A-4C01-9100-A873FDC0AB3F}" srcId="{28698D1D-E192-4F40-A5B1-8A56ADC1AC84}" destId="{3E972072-A6BC-42FA-9C83-F2C385273CCC}" srcOrd="5" destOrd="0" parTransId="{C6620F14-8367-4691-B2DE-32873C8CFCDB}" sibTransId="{6A4CD483-520C-4F48-A54E-3E2203C86136}"/>
    <dgm:cxn modelId="{8AC3D713-8F3D-4E27-8BF1-982C50911D4C}" srcId="{28698D1D-E192-4F40-A5B1-8A56ADC1AC84}" destId="{5E654FFD-F06F-4468-8879-72B30494043B}" srcOrd="2" destOrd="0" parTransId="{842551C6-8A3B-489A-A753-BEC2A84132DB}" sibTransId="{9531F23D-AD97-42CB-B7F0-C4467C6E960D}"/>
    <dgm:cxn modelId="{8177675F-26D0-4E3F-A54C-66A98ED25CDD}" srcId="{28698D1D-E192-4F40-A5B1-8A56ADC1AC84}" destId="{E176D38F-3636-4D7F-B71B-AAA06352A289}" srcOrd="3" destOrd="0" parTransId="{CC4AE6E7-A22E-4EB4-954C-FD54EABF1964}" sibTransId="{917470E8-D0AE-4A9E-B717-867A82BC861B}"/>
    <dgm:cxn modelId="{52B75D64-2A21-4771-8403-CD032CF62138}" type="presOf" srcId="{28698D1D-E192-4F40-A5B1-8A56ADC1AC84}" destId="{98FEED32-88A5-44EE-927A-C8FC032AC5E4}" srcOrd="0" destOrd="0" presId="urn:microsoft.com/office/officeart/2005/8/layout/cycle3"/>
    <dgm:cxn modelId="{64D20747-04FD-4BD7-AA58-CDBCA9D45234}" srcId="{28698D1D-E192-4F40-A5B1-8A56ADC1AC84}" destId="{EDE794AF-6624-460A-9C93-2ADDBA69CF7E}" srcOrd="4" destOrd="0" parTransId="{F3C90DE1-B5F5-413D-A6F9-16C1447B71DB}" sibTransId="{404B91A2-0A9B-4BB4-B609-0DCFCD623D9C}"/>
    <dgm:cxn modelId="{960B5C4A-33A2-49E9-906F-AD5DAEE51220}" srcId="{28698D1D-E192-4F40-A5B1-8A56ADC1AC84}" destId="{59BE6C6F-66B2-4199-A7BB-CA0C05E6D7D5}" srcOrd="0" destOrd="0" parTransId="{5BF1F054-A373-44DA-8FEC-88E4E16C48E8}" sibTransId="{1BD9AEA1-EDFE-4667-8A04-F14A7594C1E2}"/>
    <dgm:cxn modelId="{853EB5A6-90B3-448C-A3F8-3888CA8259CC}" srcId="{28698D1D-E192-4F40-A5B1-8A56ADC1AC84}" destId="{080D32E4-10A9-4443-A16F-048705309391}" srcOrd="1" destOrd="0" parTransId="{4CF5AA52-8CAB-4820-8972-53C6B36E7FD7}" sibTransId="{ECCAF50F-C6C9-4933-8828-389C2D41E6DF}"/>
    <dgm:cxn modelId="{1DEADBCF-E49A-4E1F-8607-F1540AA228B4}" type="presOf" srcId="{5E654FFD-F06F-4468-8879-72B30494043B}" destId="{F86FCF49-9ED6-4747-B1B0-BDFB05AA002B}" srcOrd="0" destOrd="0" presId="urn:microsoft.com/office/officeart/2005/8/layout/cycle3"/>
    <dgm:cxn modelId="{26C07DDE-D396-4B48-A842-701BFC00DEC0}" type="presOf" srcId="{EDE794AF-6624-460A-9C93-2ADDBA69CF7E}" destId="{5A5F86F0-940C-4CC7-8AF3-3356DE242810}" srcOrd="0" destOrd="0" presId="urn:microsoft.com/office/officeart/2005/8/layout/cycle3"/>
    <dgm:cxn modelId="{365F69E1-130D-4849-84B7-DD03B4604B96}" type="presOf" srcId="{59BE6C6F-66B2-4199-A7BB-CA0C05E6D7D5}" destId="{A3936C6D-2D93-44DB-8894-1CCA528A50EF}" srcOrd="0" destOrd="0" presId="urn:microsoft.com/office/officeart/2005/8/layout/cycle3"/>
    <dgm:cxn modelId="{9CBE5DE9-D1C0-4FC9-BF38-CA0BB459A162}" type="presOf" srcId="{080D32E4-10A9-4443-A16F-048705309391}" destId="{F552EF09-E40D-4E05-A123-A6E41E0580F0}" srcOrd="0" destOrd="0" presId="urn:microsoft.com/office/officeart/2005/8/layout/cycle3"/>
    <dgm:cxn modelId="{AC71DCEB-6035-4B71-9890-47C92733DF18}" type="presOf" srcId="{1BD9AEA1-EDFE-4667-8A04-F14A7594C1E2}" destId="{2DC691CD-4E17-424D-BF32-383E07832F09}" srcOrd="0" destOrd="0" presId="urn:microsoft.com/office/officeart/2005/8/layout/cycle3"/>
    <dgm:cxn modelId="{CC7B69A0-4A84-4FE1-BCBD-5E9631502428}" type="presParOf" srcId="{98FEED32-88A5-44EE-927A-C8FC032AC5E4}" destId="{62848F2D-D1C9-4946-87B9-0B442AAA7D4C}" srcOrd="0" destOrd="0" presId="urn:microsoft.com/office/officeart/2005/8/layout/cycle3"/>
    <dgm:cxn modelId="{8B8BC0EE-EB4D-43D3-9026-798F927384BE}" type="presParOf" srcId="{62848F2D-D1C9-4946-87B9-0B442AAA7D4C}" destId="{A3936C6D-2D93-44DB-8894-1CCA528A50EF}" srcOrd="0" destOrd="0" presId="urn:microsoft.com/office/officeart/2005/8/layout/cycle3"/>
    <dgm:cxn modelId="{A63AF562-3805-4473-B905-934B5A07C7F0}" type="presParOf" srcId="{62848F2D-D1C9-4946-87B9-0B442AAA7D4C}" destId="{2DC691CD-4E17-424D-BF32-383E07832F09}" srcOrd="1" destOrd="0" presId="urn:microsoft.com/office/officeart/2005/8/layout/cycle3"/>
    <dgm:cxn modelId="{2E607941-7FB9-47B4-A4C4-679B55CD1CAF}" type="presParOf" srcId="{62848F2D-D1C9-4946-87B9-0B442AAA7D4C}" destId="{F552EF09-E40D-4E05-A123-A6E41E0580F0}" srcOrd="2" destOrd="0" presId="urn:microsoft.com/office/officeart/2005/8/layout/cycle3"/>
    <dgm:cxn modelId="{98851A35-5F04-4422-B592-CB8CEBD05185}" type="presParOf" srcId="{62848F2D-D1C9-4946-87B9-0B442AAA7D4C}" destId="{F86FCF49-9ED6-4747-B1B0-BDFB05AA002B}" srcOrd="3" destOrd="0" presId="urn:microsoft.com/office/officeart/2005/8/layout/cycle3"/>
    <dgm:cxn modelId="{DB25AAF2-88F8-46D0-AE52-3FEFABB486A0}" type="presParOf" srcId="{62848F2D-D1C9-4946-87B9-0B442AAA7D4C}" destId="{E317C4D5-AE72-4701-844F-72D45EC0CBE9}" srcOrd="4" destOrd="0" presId="urn:microsoft.com/office/officeart/2005/8/layout/cycle3"/>
    <dgm:cxn modelId="{3A3400AD-BCA0-4B5E-B181-0C97C5A31AFD}" type="presParOf" srcId="{62848F2D-D1C9-4946-87B9-0B442AAA7D4C}" destId="{5A5F86F0-940C-4CC7-8AF3-3356DE242810}" srcOrd="5" destOrd="0" presId="urn:microsoft.com/office/officeart/2005/8/layout/cycle3"/>
    <dgm:cxn modelId="{25C825B6-7660-4ECF-BE82-1E2D9C6885E9}" type="presParOf" srcId="{62848F2D-D1C9-4946-87B9-0B442AAA7D4C}" destId="{324276DC-1A35-4AE0-86DA-38C5D1EB12A9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C691CD-4E17-424D-BF32-383E07832F09}">
      <dsp:nvSpPr>
        <dsp:cNvPr id="0" name=""/>
        <dsp:cNvSpPr/>
      </dsp:nvSpPr>
      <dsp:spPr>
        <a:xfrm>
          <a:off x="1398215" y="-4896"/>
          <a:ext cx="6118969" cy="6118969"/>
        </a:xfrm>
        <a:prstGeom prst="circularArrow">
          <a:avLst>
            <a:gd name="adj1" fmla="val 5274"/>
            <a:gd name="adj2" fmla="val 312630"/>
            <a:gd name="adj3" fmla="val 14219558"/>
            <a:gd name="adj4" fmla="val 17132037"/>
            <a:gd name="adj5" fmla="val 547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3936C6D-2D93-44DB-8894-1CCA528A50EF}">
      <dsp:nvSpPr>
        <dsp:cNvPr id="0" name=""/>
        <dsp:cNvSpPr/>
      </dsp:nvSpPr>
      <dsp:spPr>
        <a:xfrm>
          <a:off x="3288859" y="2405"/>
          <a:ext cx="2337680" cy="1168840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Pupils are enthusiastic about practical science.</a:t>
          </a:r>
        </a:p>
      </dsp:txBody>
      <dsp:txXfrm>
        <a:off x="3345917" y="59463"/>
        <a:ext cx="2223564" cy="1054724"/>
      </dsp:txXfrm>
    </dsp:sp>
    <dsp:sp modelId="{F552EF09-E40D-4E05-A123-A6E41E0580F0}">
      <dsp:nvSpPr>
        <dsp:cNvPr id="0" name=""/>
        <dsp:cNvSpPr/>
      </dsp:nvSpPr>
      <dsp:spPr>
        <a:xfrm>
          <a:off x="5635854" y="1682006"/>
          <a:ext cx="2337680" cy="1168840"/>
        </a:xfrm>
        <a:prstGeom prst="roundRect">
          <a:avLst/>
        </a:prstGeom>
        <a:solidFill>
          <a:schemeClr val="accent4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Monitoring shows us that there is progression in expectations in investigative science across the years</a:t>
          </a:r>
        </a:p>
      </dsp:txBody>
      <dsp:txXfrm>
        <a:off x="5692912" y="1739064"/>
        <a:ext cx="2223564" cy="1054724"/>
      </dsp:txXfrm>
    </dsp:sp>
    <dsp:sp modelId="{F86FCF49-9ED6-4747-B1B0-BDFB05AA002B}">
      <dsp:nvSpPr>
        <dsp:cNvPr id="0" name=""/>
        <dsp:cNvSpPr/>
      </dsp:nvSpPr>
      <dsp:spPr>
        <a:xfrm>
          <a:off x="5438629" y="3725916"/>
          <a:ext cx="2337680" cy="1168840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Staff given support identifying suitable experiments </a:t>
          </a:r>
          <a:r>
            <a:rPr lang="en-GB" sz="1200" kern="12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for topics.</a:t>
          </a:r>
          <a:endParaRPr lang="en-GB" sz="12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5495687" y="3782974"/>
        <a:ext cx="2223564" cy="1054724"/>
      </dsp:txXfrm>
    </dsp:sp>
    <dsp:sp modelId="{E317C4D5-AE72-4701-844F-72D45EC0CBE9}">
      <dsp:nvSpPr>
        <dsp:cNvPr id="0" name=""/>
        <dsp:cNvSpPr/>
      </dsp:nvSpPr>
      <dsp:spPr>
        <a:xfrm>
          <a:off x="3288859" y="4967087"/>
          <a:ext cx="2337680" cy="1168840"/>
        </a:xfrm>
        <a:prstGeom prst="roundRect">
          <a:avLst/>
        </a:prstGeom>
        <a:solidFill>
          <a:srgbClr val="FFC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Science Co-Ordinator attended local Science  network.</a:t>
          </a:r>
        </a:p>
      </dsp:txBody>
      <dsp:txXfrm>
        <a:off x="3345917" y="5024145"/>
        <a:ext cx="2223564" cy="1054724"/>
      </dsp:txXfrm>
    </dsp:sp>
    <dsp:sp modelId="{5A5F86F0-940C-4CC7-8AF3-3356DE242810}">
      <dsp:nvSpPr>
        <dsp:cNvPr id="0" name=""/>
        <dsp:cNvSpPr/>
      </dsp:nvSpPr>
      <dsp:spPr>
        <a:xfrm>
          <a:off x="1041001" y="3549499"/>
          <a:ext cx="2337680" cy="1168840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75% Year 6 children met Age Related Expectations in Science.</a:t>
          </a:r>
        </a:p>
      </dsp:txBody>
      <dsp:txXfrm>
        <a:off x="1098059" y="3606557"/>
        <a:ext cx="2223564" cy="1054724"/>
      </dsp:txXfrm>
    </dsp:sp>
    <dsp:sp modelId="{324276DC-1A35-4AE0-86DA-38C5D1EB12A9}">
      <dsp:nvSpPr>
        <dsp:cNvPr id="0" name=""/>
        <dsp:cNvSpPr/>
      </dsp:nvSpPr>
      <dsp:spPr>
        <a:xfrm>
          <a:off x="1139089" y="1243575"/>
          <a:ext cx="2337680" cy="1168840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children participated in British Science Week activities.</a:t>
          </a:r>
        </a:p>
      </dsp:txBody>
      <dsp:txXfrm>
        <a:off x="1196147" y="1300633"/>
        <a:ext cx="2223564" cy="10547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860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042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177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22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19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748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174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817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029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319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92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601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956287546"/>
              </p:ext>
            </p:extLst>
          </p:nvPr>
        </p:nvGraphicFramePr>
        <p:xfrm>
          <a:off x="1647478" y="257070"/>
          <a:ext cx="8915400" cy="6138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96443" y="2292319"/>
            <a:ext cx="26174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Bolney CEP School</a:t>
            </a:r>
          </a:p>
          <a:p>
            <a:pPr algn="ctr"/>
            <a:r>
              <a:rPr lang="en-GB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Science </a:t>
            </a:r>
            <a:br>
              <a:rPr lang="en-GB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Impact Poster</a:t>
            </a:r>
          </a:p>
          <a:p>
            <a:pPr algn="ctr"/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2024/2025</a:t>
            </a:r>
          </a:p>
        </p:txBody>
      </p:sp>
      <p:pic>
        <p:nvPicPr>
          <p:cNvPr id="8" name="Picture 7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425676"/>
            <a:ext cx="932180" cy="955675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1157" y="425676"/>
            <a:ext cx="932180" cy="95567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5702618"/>
            <a:ext cx="1614170" cy="692785"/>
          </a:xfrm>
          <a:prstGeom prst="rect">
            <a:avLst/>
          </a:prstGeom>
        </p:spPr>
      </p:pic>
      <p:pic>
        <p:nvPicPr>
          <p:cNvPr id="12" name="Picture 11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9167" y="5702617"/>
            <a:ext cx="1614170" cy="692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148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72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Company>University of Brighton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 Carter</dc:creator>
  <cp:lastModifiedBy>Sarah Cheney</cp:lastModifiedBy>
  <cp:revision>29</cp:revision>
  <dcterms:created xsi:type="dcterms:W3CDTF">2015-12-14T14:06:32Z</dcterms:created>
  <dcterms:modified xsi:type="dcterms:W3CDTF">2025-07-07T22:00:24Z</dcterms:modified>
</cp:coreProperties>
</file>