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0" r:id="rId7"/>
    <p:sldId id="268" r:id="rId8"/>
    <p:sldId id="266" r:id="rId9"/>
    <p:sldId id="267" r:id="rId10"/>
    <p:sldId id="261"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p:scale>
          <a:sx n="105" d="100"/>
          <a:sy n="105" d="100"/>
        </p:scale>
        <p:origin x="12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AF84529-03F3-40B4-8D27-A8CE85EA1A00}"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3377493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84529-03F3-40B4-8D27-A8CE85EA1A00}"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200504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84529-03F3-40B4-8D27-A8CE85EA1A00}"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86442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84529-03F3-40B4-8D27-A8CE85EA1A00}"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119803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F84529-03F3-40B4-8D27-A8CE85EA1A00}"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146519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AF84529-03F3-40B4-8D27-A8CE85EA1A00}"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391799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AF84529-03F3-40B4-8D27-A8CE85EA1A00}"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99342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AF84529-03F3-40B4-8D27-A8CE85EA1A00}" type="datetimeFigureOut">
              <a:rPr lang="en-GB" smtClean="0"/>
              <a:t>13/09/2023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324539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84529-03F3-40B4-8D27-A8CE85EA1A00}" type="datetimeFigureOut">
              <a:rPr lang="en-GB" smtClean="0"/>
              <a:t>13/09/2023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423814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F84529-03F3-40B4-8D27-A8CE85EA1A00}"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137235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F84529-03F3-40B4-8D27-A8CE85EA1A00}"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380521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84529-03F3-40B4-8D27-A8CE85EA1A00}" type="datetimeFigureOut">
              <a:rPr lang="en-GB" smtClean="0"/>
              <a:t>13/09/2023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01EBD-DE0F-4BB7-861C-D6EC341CF1AF}" type="slidenum">
              <a:rPr lang="en-GB" smtClean="0"/>
              <a:t>‹#›</a:t>
            </a:fld>
            <a:endParaRPr lang="en-GB"/>
          </a:p>
        </p:txBody>
      </p:sp>
    </p:spTree>
    <p:extLst>
      <p:ext uri="{BB962C8B-B14F-4D97-AF65-F5344CB8AC3E}">
        <p14:creationId xmlns:p14="http://schemas.microsoft.com/office/powerpoint/2010/main" val="3502273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olneyschool.org.uk/website/uniform/22348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office@bolneyprimary.school" TargetMode="External"/><Relationship Id="rId2" Type="http://schemas.openxmlformats.org/officeDocument/2006/relationships/hyperlink" Target="https://www.bolneyschool.org.uk/" TargetMode="External"/><Relationship Id="rId1" Type="http://schemas.openxmlformats.org/officeDocument/2006/relationships/slideLayout" Target="../slideLayouts/slideLayout2.xml"/><Relationship Id="rId4" Type="http://schemas.openxmlformats.org/officeDocument/2006/relationships/hyperlink" Target="mailto::cjames@bolneyprimary.schoo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olneyschool.org.uk/website/zones_of_regulation_1/541846"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annafreud.org/parents-and-carers/"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literacyshedplus.com/en-gb/browse/reading-vipe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4734" y="1718891"/>
            <a:ext cx="9144000" cy="1131310"/>
          </a:xfrm>
        </p:spPr>
        <p:txBody>
          <a:bodyPr/>
          <a:lstStyle/>
          <a:p>
            <a:r>
              <a:rPr lang="en-GB" b="1" dirty="0" smtClean="0">
                <a:latin typeface="Bradley Hand ITC" panose="03070402050302030203" pitchFamily="66" charset="0"/>
              </a:rPr>
              <a:t>Welcome to Holly Class</a:t>
            </a:r>
            <a:endParaRPr lang="en-GB" b="1" dirty="0">
              <a:latin typeface="Bradley Hand ITC" panose="03070402050302030203" pitchFamily="66" charset="0"/>
            </a:endParaRPr>
          </a:p>
        </p:txBody>
      </p:sp>
      <p:sp>
        <p:nvSpPr>
          <p:cNvPr id="3" name="Subtitle 2"/>
          <p:cNvSpPr>
            <a:spLocks noGrp="1"/>
          </p:cNvSpPr>
          <p:nvPr>
            <p:ph type="subTitle" idx="1"/>
          </p:nvPr>
        </p:nvSpPr>
        <p:spPr>
          <a:xfrm>
            <a:off x="1524000" y="1856509"/>
            <a:ext cx="9144000" cy="3401291"/>
          </a:xfrm>
        </p:spPr>
        <p:txBody>
          <a:bodyPr/>
          <a:lstStyle/>
          <a:p>
            <a:r>
              <a:rPr lang="en-GB" dirty="0" smtClean="0"/>
              <a:t>  </a:t>
            </a:r>
            <a:endParaRPr lang="en-GB" dirty="0"/>
          </a:p>
        </p:txBody>
      </p:sp>
      <p:pic>
        <p:nvPicPr>
          <p:cNvPr id="4" name="Picture 3"/>
          <p:cNvPicPr>
            <a:picLocks noChangeAspect="1"/>
          </p:cNvPicPr>
          <p:nvPr/>
        </p:nvPicPr>
        <p:blipFill>
          <a:blip r:embed="rId2"/>
          <a:stretch>
            <a:fillRect/>
          </a:stretch>
        </p:blipFill>
        <p:spPr>
          <a:xfrm>
            <a:off x="3958784" y="3186545"/>
            <a:ext cx="4409937" cy="3398693"/>
          </a:xfrm>
          <a:prstGeom prst="rect">
            <a:avLst/>
          </a:prstGeom>
        </p:spPr>
      </p:pic>
      <p:pic>
        <p:nvPicPr>
          <p:cNvPr id="5" name="Picture 4"/>
          <p:cNvPicPr>
            <a:picLocks noChangeAspect="1"/>
          </p:cNvPicPr>
          <p:nvPr/>
        </p:nvPicPr>
        <p:blipFill>
          <a:blip r:embed="rId3"/>
          <a:stretch>
            <a:fillRect/>
          </a:stretch>
        </p:blipFill>
        <p:spPr>
          <a:xfrm>
            <a:off x="2074718" y="120073"/>
            <a:ext cx="8593282" cy="1506915"/>
          </a:xfrm>
          <a:prstGeom prst="rect">
            <a:avLst/>
          </a:prstGeom>
        </p:spPr>
      </p:pic>
    </p:spTree>
    <p:extLst>
      <p:ext uri="{BB962C8B-B14F-4D97-AF65-F5344CB8AC3E}">
        <p14:creationId xmlns:p14="http://schemas.microsoft.com/office/powerpoint/2010/main" val="3959916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latin typeface="Bradley Hand ITC" panose="03070402050302030203" pitchFamily="66" charset="0"/>
              </a:rPr>
              <a:t>Quick Reminders</a:t>
            </a:r>
            <a:endParaRPr lang="en-GB" sz="6000" b="1" dirty="0">
              <a:latin typeface="Bradley Hand ITC" panose="03070402050302030203" pitchFamily="66" charset="0"/>
            </a:endParaRPr>
          </a:p>
        </p:txBody>
      </p:sp>
      <p:sp>
        <p:nvSpPr>
          <p:cNvPr id="3" name="Content Placeholder 2"/>
          <p:cNvSpPr>
            <a:spLocks noGrp="1"/>
          </p:cNvSpPr>
          <p:nvPr>
            <p:ph idx="1"/>
          </p:nvPr>
        </p:nvSpPr>
        <p:spPr/>
        <p:txBody>
          <a:bodyPr>
            <a:normAutofit/>
          </a:bodyPr>
          <a:lstStyle/>
          <a:p>
            <a:r>
              <a:rPr lang="en-GB" sz="3200" dirty="0" smtClean="0"/>
              <a:t> </a:t>
            </a:r>
            <a:r>
              <a:rPr lang="en-GB" sz="3200" b="1" dirty="0" smtClean="0">
                <a:latin typeface="Bradley Hand ITC" panose="03070402050302030203" pitchFamily="66" charset="0"/>
              </a:rPr>
              <a:t>Bring a named water bottle to school</a:t>
            </a:r>
          </a:p>
          <a:p>
            <a:r>
              <a:rPr lang="en-GB" sz="3200" b="1" dirty="0" smtClean="0">
                <a:latin typeface="Bradley Hand ITC" panose="03070402050302030203" pitchFamily="66" charset="0"/>
              </a:rPr>
              <a:t>Wear P.E </a:t>
            </a:r>
            <a:r>
              <a:rPr lang="en-GB" sz="3200" b="1" dirty="0">
                <a:latin typeface="Bradley Hand ITC" panose="03070402050302030203" pitchFamily="66" charset="0"/>
              </a:rPr>
              <a:t>kits </a:t>
            </a:r>
            <a:r>
              <a:rPr lang="en-GB" sz="3200" b="1" dirty="0" smtClean="0">
                <a:latin typeface="Bradley Hand ITC" panose="03070402050302030203" pitchFamily="66" charset="0"/>
              </a:rPr>
              <a:t>on P.E days (Thursday) </a:t>
            </a:r>
          </a:p>
          <a:p>
            <a:r>
              <a:rPr lang="en-GB" sz="3200" b="1" dirty="0" smtClean="0">
                <a:latin typeface="Bradley Hand ITC" panose="03070402050302030203" pitchFamily="66" charset="0"/>
              </a:rPr>
              <a:t>Make sure clothes and PE kit are clearly labelled with the correct name - especially second hand </a:t>
            </a:r>
            <a:r>
              <a:rPr lang="en-GB" sz="3200" b="1" dirty="0" smtClean="0">
                <a:latin typeface="Bradley Hand ITC" panose="03070402050302030203" pitchFamily="66" charset="0"/>
              </a:rPr>
              <a:t>uniform</a:t>
            </a:r>
          </a:p>
          <a:p>
            <a:r>
              <a:rPr lang="en-US" sz="3200" b="1" dirty="0" smtClean="0">
                <a:latin typeface="Bradley Hand ITC" panose="03070402050302030203" pitchFamily="66" charset="0"/>
              </a:rPr>
              <a:t>Change of clothes for Forest School</a:t>
            </a:r>
            <a:endParaRPr lang="en-GB" sz="3200" b="1" dirty="0" smtClean="0">
              <a:latin typeface="Bradley Hand ITC" panose="03070402050302030203" pitchFamily="66" charset="0"/>
            </a:endParaRPr>
          </a:p>
          <a:p>
            <a:r>
              <a:rPr lang="en-GB" sz="3200" b="1" dirty="0" smtClean="0">
                <a:latin typeface="Bradley Hand ITC" panose="03070402050302030203" pitchFamily="66" charset="0"/>
              </a:rPr>
              <a:t>Check the </a:t>
            </a:r>
            <a:r>
              <a:rPr lang="en-GB" sz="3200" b="1" dirty="0" smtClean="0">
                <a:latin typeface="Bradley Hand ITC" panose="03070402050302030203" pitchFamily="66" charset="0"/>
                <a:hlinkClick r:id="rId2"/>
              </a:rPr>
              <a:t>uniform </a:t>
            </a:r>
            <a:r>
              <a:rPr lang="en-GB" sz="3200" b="1" dirty="0" smtClean="0">
                <a:latin typeface="Bradley Hand ITC" panose="03070402050302030203" pitchFamily="66" charset="0"/>
              </a:rPr>
              <a:t> </a:t>
            </a:r>
            <a:r>
              <a:rPr lang="en-GB" sz="3200" b="1" dirty="0" smtClean="0">
                <a:latin typeface="Bradley Hand ITC" panose="03070402050302030203" pitchFamily="66" charset="0"/>
              </a:rPr>
              <a:t>policy</a:t>
            </a:r>
          </a:p>
          <a:p>
            <a:r>
              <a:rPr lang="en-US" sz="3200" b="1" dirty="0" smtClean="0">
                <a:latin typeface="Bradley Hand ITC" panose="03070402050302030203" pitchFamily="66" charset="0"/>
              </a:rPr>
              <a:t>Swimming will start in January- </a:t>
            </a:r>
            <a:r>
              <a:rPr lang="en-US" sz="3200" b="1" dirty="0" smtClean="0">
                <a:solidFill>
                  <a:srgbClr val="FF0000"/>
                </a:solidFill>
                <a:latin typeface="Bradley Hand ITC" panose="03070402050302030203" pitchFamily="66" charset="0"/>
              </a:rPr>
              <a:t>usually</a:t>
            </a:r>
            <a:r>
              <a:rPr lang="en-US" sz="3200" b="1" dirty="0" smtClean="0">
                <a:latin typeface="Bradley Hand ITC" panose="03070402050302030203" pitchFamily="66" charset="0"/>
              </a:rPr>
              <a:t> on a Wednesday</a:t>
            </a:r>
            <a:endParaRPr lang="en-GB" sz="3200" dirty="0"/>
          </a:p>
        </p:txBody>
      </p:sp>
    </p:spTree>
    <p:extLst>
      <p:ext uri="{BB962C8B-B14F-4D97-AF65-F5344CB8AC3E}">
        <p14:creationId xmlns:p14="http://schemas.microsoft.com/office/powerpoint/2010/main" val="4054649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latin typeface="Bradley Hand ITC" panose="03070402050302030203" pitchFamily="66" charset="0"/>
              </a:rPr>
              <a:t>Useful Information</a:t>
            </a:r>
            <a:endParaRPr lang="en-GB" sz="6000" b="1" dirty="0">
              <a:latin typeface="Bradley Hand ITC" panose="03070402050302030203" pitchFamily="66" charset="0"/>
            </a:endParaRPr>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TextBox 3"/>
          <p:cNvSpPr txBox="1"/>
          <p:nvPr/>
        </p:nvSpPr>
        <p:spPr>
          <a:xfrm>
            <a:off x="931818" y="1889760"/>
            <a:ext cx="10093234" cy="4093428"/>
          </a:xfrm>
          <a:prstGeom prst="rect">
            <a:avLst/>
          </a:prstGeom>
          <a:noFill/>
        </p:spPr>
        <p:txBody>
          <a:bodyPr wrap="square" rtlCol="0">
            <a:spAutoFit/>
          </a:bodyPr>
          <a:lstStyle/>
          <a:p>
            <a:r>
              <a:rPr lang="en-GB" sz="3200" b="1" dirty="0" smtClean="0">
                <a:latin typeface="Bradley Hand ITC" panose="03070402050302030203" pitchFamily="66" charset="0"/>
              </a:rPr>
              <a:t>School Website:     </a:t>
            </a:r>
            <a:r>
              <a:rPr lang="en-GB" sz="3200" b="1" dirty="0" smtClean="0">
                <a:latin typeface="Bradley Hand ITC" panose="03070402050302030203" pitchFamily="66" charset="0"/>
                <a:hlinkClick r:id="rId2"/>
              </a:rPr>
              <a:t>https://www.bolneyschool.org.uk/</a:t>
            </a:r>
            <a:endParaRPr lang="en-GB" sz="3200" b="1" dirty="0" smtClean="0">
              <a:latin typeface="Bradley Hand ITC" panose="03070402050302030203" pitchFamily="66" charset="0"/>
            </a:endParaRPr>
          </a:p>
          <a:p>
            <a:r>
              <a:rPr lang="en-GB" sz="3200" b="1" dirty="0" smtClean="0">
                <a:latin typeface="Bradley Hand ITC" panose="03070402050302030203" pitchFamily="66" charset="0"/>
              </a:rPr>
              <a:t>School Phone Number:     01444 881352</a:t>
            </a:r>
          </a:p>
          <a:p>
            <a:r>
              <a:rPr lang="en-GB" sz="3200" b="1" dirty="0" smtClean="0">
                <a:latin typeface="Bradley Hand ITC" panose="03070402050302030203" pitchFamily="66" charset="0"/>
              </a:rPr>
              <a:t>Email Zoe in the office:     </a:t>
            </a:r>
            <a:r>
              <a:rPr lang="en-GB" sz="3200" b="1" dirty="0" err="1" smtClean="0">
                <a:latin typeface="Bradley Hand ITC" panose="03070402050302030203" pitchFamily="66" charset="0"/>
                <a:hlinkClick r:id="rId3"/>
              </a:rPr>
              <a:t>office@bolneyprimary.school</a:t>
            </a:r>
            <a:endParaRPr lang="en-GB" sz="3200" b="1" dirty="0" smtClean="0">
              <a:latin typeface="Bradley Hand ITC" panose="03070402050302030203" pitchFamily="66" charset="0"/>
            </a:endParaRPr>
          </a:p>
          <a:p>
            <a:endParaRPr lang="en-GB" sz="3200" b="1" dirty="0">
              <a:latin typeface="Bradley Hand ITC" panose="03070402050302030203" pitchFamily="66" charset="0"/>
            </a:endParaRPr>
          </a:p>
          <a:p>
            <a:r>
              <a:rPr lang="en-GB" sz="3200" b="1" dirty="0" smtClean="0">
                <a:latin typeface="Bradley Hand ITC" panose="03070402050302030203" pitchFamily="66" charset="0"/>
              </a:rPr>
              <a:t>Class Teacher email: </a:t>
            </a:r>
            <a:r>
              <a:rPr lang="en-GB" sz="3200" b="1" dirty="0" err="1" smtClean="0">
                <a:latin typeface="Bradley Hand ITC" panose="03070402050302030203" pitchFamily="66" charset="0"/>
                <a:hlinkClick r:id="rId4"/>
              </a:rPr>
              <a:t>cjames@bolneyprimary.school</a:t>
            </a:r>
            <a:endParaRPr lang="en-GB" sz="3200" b="1" dirty="0" smtClean="0">
              <a:latin typeface="Bradley Hand ITC" panose="03070402050302030203" pitchFamily="66" charset="0"/>
            </a:endParaRPr>
          </a:p>
          <a:p>
            <a:r>
              <a:rPr lang="en-GB" sz="3200" dirty="0" smtClean="0">
                <a:latin typeface="Bradley Hand ITC" panose="03070402050302030203" pitchFamily="66" charset="0"/>
              </a:rPr>
              <a:t>Please do not expect an immediate response. If your message is urgent, email the school office.</a:t>
            </a:r>
          </a:p>
          <a:p>
            <a:endParaRPr lang="en-GB" dirty="0"/>
          </a:p>
          <a:p>
            <a:endParaRPr lang="en-GB" dirty="0"/>
          </a:p>
        </p:txBody>
      </p:sp>
    </p:spTree>
    <p:extLst>
      <p:ext uri="{BB962C8B-B14F-4D97-AF65-F5344CB8AC3E}">
        <p14:creationId xmlns:p14="http://schemas.microsoft.com/office/powerpoint/2010/main" val="1219403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latin typeface="Bradley Hand ITC" panose="03070402050302030203" pitchFamily="66" charset="0"/>
              </a:rPr>
              <a:t>Well-being</a:t>
            </a:r>
            <a:endParaRPr lang="en-GB" sz="6000" b="1" dirty="0">
              <a:latin typeface="Bradley Hand ITC" panose="03070402050302030203" pitchFamily="66" charset="0"/>
            </a:endParaRPr>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pic>
        <p:nvPicPr>
          <p:cNvPr id="4" name="Picture 3"/>
          <p:cNvPicPr>
            <a:picLocks noChangeAspect="1"/>
          </p:cNvPicPr>
          <p:nvPr/>
        </p:nvPicPr>
        <p:blipFill>
          <a:blip r:embed="rId2"/>
          <a:stretch>
            <a:fillRect/>
          </a:stretch>
        </p:blipFill>
        <p:spPr>
          <a:xfrm>
            <a:off x="7375210" y="1458080"/>
            <a:ext cx="4344080" cy="3014391"/>
          </a:xfrm>
          <a:prstGeom prst="rect">
            <a:avLst/>
          </a:prstGeom>
        </p:spPr>
      </p:pic>
      <p:sp>
        <p:nvSpPr>
          <p:cNvPr id="5" name="TextBox 4"/>
          <p:cNvSpPr txBox="1"/>
          <p:nvPr/>
        </p:nvSpPr>
        <p:spPr>
          <a:xfrm>
            <a:off x="7384831" y="4585929"/>
            <a:ext cx="3703259" cy="1538883"/>
          </a:xfrm>
          <a:prstGeom prst="rect">
            <a:avLst/>
          </a:prstGeom>
          <a:noFill/>
        </p:spPr>
        <p:txBody>
          <a:bodyPr wrap="square" rtlCol="0">
            <a:spAutoFit/>
          </a:bodyPr>
          <a:lstStyle/>
          <a:p>
            <a:r>
              <a:rPr lang="en-GB" sz="4000" dirty="0" smtClean="0">
                <a:latin typeface="Bradley Hand ITC" panose="03070402050302030203" pitchFamily="66" charset="0"/>
                <a:hlinkClick r:id="rId3"/>
              </a:rPr>
              <a:t>Zones of Regulation</a:t>
            </a:r>
            <a:r>
              <a:rPr lang="en-GB" sz="4000" dirty="0" smtClean="0">
                <a:latin typeface="Bradley Hand ITC" panose="03070402050302030203" pitchFamily="66" charset="0"/>
              </a:rPr>
              <a:t> </a:t>
            </a:r>
            <a:r>
              <a:rPr lang="en-GB" sz="1400" dirty="0" smtClean="0">
                <a:latin typeface="Bradley Hand ITC" panose="03070402050302030203" pitchFamily="66" charset="0"/>
              </a:rPr>
              <a:t>– more information on the school website</a:t>
            </a:r>
            <a:endParaRPr lang="en-GB" sz="1400" dirty="0">
              <a:latin typeface="Bradley Hand ITC" panose="03070402050302030203" pitchFamily="66" charset="0"/>
            </a:endParaRPr>
          </a:p>
        </p:txBody>
      </p:sp>
      <p:pic>
        <p:nvPicPr>
          <p:cNvPr id="6" name="Picture 5"/>
          <p:cNvPicPr>
            <a:picLocks noChangeAspect="1"/>
          </p:cNvPicPr>
          <p:nvPr/>
        </p:nvPicPr>
        <p:blipFill>
          <a:blip r:embed="rId4"/>
          <a:stretch>
            <a:fillRect/>
          </a:stretch>
        </p:blipFill>
        <p:spPr>
          <a:xfrm>
            <a:off x="215674" y="1420019"/>
            <a:ext cx="6995024" cy="2264817"/>
          </a:xfrm>
          <a:prstGeom prst="rect">
            <a:avLst/>
          </a:prstGeom>
        </p:spPr>
      </p:pic>
      <p:pic>
        <p:nvPicPr>
          <p:cNvPr id="7" name="Picture 6">
            <a:hlinkClick r:id="rId5"/>
          </p:cNvPr>
          <p:cNvPicPr>
            <a:picLocks noChangeAspect="1"/>
          </p:cNvPicPr>
          <p:nvPr/>
        </p:nvPicPr>
        <p:blipFill>
          <a:blip r:embed="rId6"/>
          <a:stretch>
            <a:fillRect/>
          </a:stretch>
        </p:blipFill>
        <p:spPr>
          <a:xfrm>
            <a:off x="51162" y="4229563"/>
            <a:ext cx="7067959" cy="1619878"/>
          </a:xfrm>
          <a:prstGeom prst="rect">
            <a:avLst/>
          </a:prstGeom>
        </p:spPr>
      </p:pic>
      <p:sp>
        <p:nvSpPr>
          <p:cNvPr id="8" name="TextBox 7"/>
          <p:cNvSpPr txBox="1"/>
          <p:nvPr/>
        </p:nvSpPr>
        <p:spPr>
          <a:xfrm>
            <a:off x="1591356" y="6109892"/>
            <a:ext cx="10123714" cy="461665"/>
          </a:xfrm>
          <a:prstGeom prst="rect">
            <a:avLst/>
          </a:prstGeom>
          <a:noFill/>
        </p:spPr>
        <p:txBody>
          <a:bodyPr wrap="square" rtlCol="0">
            <a:spAutoFit/>
          </a:bodyPr>
          <a:lstStyle/>
          <a:p>
            <a:r>
              <a:rPr lang="en-GB" sz="2400" b="1" dirty="0" smtClean="0">
                <a:latin typeface="Bradley Hand ITC" panose="03070402050302030203" pitchFamily="66" charset="0"/>
              </a:rPr>
              <a:t>Talk to your children and talk to us – we are here to listen and help</a:t>
            </a:r>
            <a:endParaRPr lang="en-GB" dirty="0"/>
          </a:p>
        </p:txBody>
      </p:sp>
      <p:sp>
        <p:nvSpPr>
          <p:cNvPr id="9" name="TextBox 8"/>
          <p:cNvSpPr txBox="1"/>
          <p:nvPr/>
        </p:nvSpPr>
        <p:spPr>
          <a:xfrm>
            <a:off x="215674" y="3879669"/>
            <a:ext cx="4722086" cy="369332"/>
          </a:xfrm>
          <a:prstGeom prst="rect">
            <a:avLst/>
          </a:prstGeom>
          <a:noFill/>
        </p:spPr>
        <p:txBody>
          <a:bodyPr wrap="square" rtlCol="0">
            <a:spAutoFit/>
          </a:bodyPr>
          <a:lstStyle/>
          <a:p>
            <a:r>
              <a:rPr lang="en-GB" dirty="0" smtClean="0">
                <a:latin typeface="Bradley Hand ITC" panose="03070402050302030203" pitchFamily="66" charset="0"/>
              </a:rPr>
              <a:t>Anna Freud Centre for Children and Families</a:t>
            </a:r>
            <a:endParaRPr lang="en-GB" dirty="0">
              <a:latin typeface="Bradley Hand ITC" panose="03070402050302030203" pitchFamily="66" charset="0"/>
            </a:endParaRPr>
          </a:p>
        </p:txBody>
      </p:sp>
    </p:spTree>
    <p:extLst>
      <p:ext uri="{BB962C8B-B14F-4D97-AF65-F5344CB8AC3E}">
        <p14:creationId xmlns:p14="http://schemas.microsoft.com/office/powerpoint/2010/main" val="3764098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latin typeface="Bradley Hand ITC" panose="03070402050302030203" pitchFamily="66" charset="0"/>
              </a:rPr>
              <a:t>A Typical Day</a:t>
            </a:r>
            <a:endParaRPr lang="en-GB" sz="6000" b="1" dirty="0">
              <a:latin typeface="Bradley Hand ITC" panose="03070402050302030203" pitchFamily="66" charset="0"/>
            </a:endParaRPr>
          </a:p>
        </p:txBody>
      </p:sp>
      <p:sp>
        <p:nvSpPr>
          <p:cNvPr id="3" name="Content Placeholder 2"/>
          <p:cNvSpPr>
            <a:spLocks noGrp="1"/>
          </p:cNvSpPr>
          <p:nvPr>
            <p:ph idx="1"/>
          </p:nvPr>
        </p:nvSpPr>
        <p:spPr/>
        <p:txBody>
          <a:bodyPr/>
          <a:lstStyle/>
          <a:p>
            <a:r>
              <a:rPr lang="en-GB" b="1" dirty="0" smtClean="0">
                <a:solidFill>
                  <a:srgbClr val="FF0000"/>
                </a:solidFill>
                <a:latin typeface="Bradley Hand ITC" panose="03070402050302030203" pitchFamily="66" charset="0"/>
              </a:rPr>
              <a:t>Maths</a:t>
            </a:r>
          </a:p>
          <a:p>
            <a:r>
              <a:rPr lang="en-GB" b="1" dirty="0" smtClean="0">
                <a:latin typeface="Bradley Hand ITC" panose="03070402050302030203" pitchFamily="66" charset="0"/>
              </a:rPr>
              <a:t>Assembly</a:t>
            </a:r>
          </a:p>
          <a:p>
            <a:r>
              <a:rPr lang="en-GB" b="1" dirty="0" smtClean="0">
                <a:solidFill>
                  <a:srgbClr val="FF0000"/>
                </a:solidFill>
                <a:latin typeface="Bradley Hand ITC" panose="03070402050302030203" pitchFamily="66" charset="0"/>
              </a:rPr>
              <a:t>Spelling/Handwriting</a:t>
            </a:r>
          </a:p>
          <a:p>
            <a:r>
              <a:rPr lang="en-GB" b="1" dirty="0" smtClean="0">
                <a:latin typeface="Bradley Hand ITC" panose="03070402050302030203" pitchFamily="66" charset="0"/>
              </a:rPr>
              <a:t>Whole class </a:t>
            </a:r>
            <a:r>
              <a:rPr lang="en-GB" b="1" dirty="0" smtClean="0">
                <a:latin typeface="Bradley Hand ITC" panose="03070402050302030203" pitchFamily="66" charset="0"/>
              </a:rPr>
              <a:t>reading (VIPERS)/independent </a:t>
            </a:r>
            <a:r>
              <a:rPr lang="en-GB" b="1" dirty="0" smtClean="0">
                <a:latin typeface="Bradley Hand ITC" panose="03070402050302030203" pitchFamily="66" charset="0"/>
              </a:rPr>
              <a:t>reading</a:t>
            </a:r>
          </a:p>
          <a:p>
            <a:r>
              <a:rPr lang="en-GB" b="1" dirty="0" smtClean="0">
                <a:solidFill>
                  <a:srgbClr val="FF0000"/>
                </a:solidFill>
                <a:latin typeface="Bradley Hand ITC" panose="03070402050302030203" pitchFamily="66" charset="0"/>
              </a:rPr>
              <a:t>English</a:t>
            </a:r>
          </a:p>
          <a:p>
            <a:r>
              <a:rPr lang="en-GB" b="1" dirty="0" smtClean="0">
                <a:latin typeface="Bradley Hand ITC" panose="03070402050302030203" pitchFamily="66" charset="0"/>
              </a:rPr>
              <a:t>Lunchtime</a:t>
            </a:r>
          </a:p>
          <a:p>
            <a:r>
              <a:rPr lang="en-GB" b="1" dirty="0" smtClean="0">
                <a:solidFill>
                  <a:srgbClr val="FF0000"/>
                </a:solidFill>
                <a:latin typeface="Bradley Hand ITC" panose="03070402050302030203" pitchFamily="66" charset="0"/>
              </a:rPr>
              <a:t>Project Work (Art, Computing, History, Geography, Science)</a:t>
            </a:r>
          </a:p>
          <a:p>
            <a:r>
              <a:rPr lang="en-GB" b="1" dirty="0" smtClean="0">
                <a:latin typeface="Bradley Hand ITC" panose="03070402050302030203" pitchFamily="66" charset="0"/>
              </a:rPr>
              <a:t>Other areas of the curriculum- Drama, French, Music, P.E</a:t>
            </a:r>
          </a:p>
          <a:p>
            <a:endParaRPr lang="en-GB" dirty="0"/>
          </a:p>
        </p:txBody>
      </p:sp>
    </p:spTree>
    <p:extLst>
      <p:ext uri="{BB962C8B-B14F-4D97-AF65-F5344CB8AC3E}">
        <p14:creationId xmlns:p14="http://schemas.microsoft.com/office/powerpoint/2010/main" val="1939904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965"/>
            <a:ext cx="10515600" cy="1325563"/>
          </a:xfrm>
        </p:spPr>
        <p:txBody>
          <a:bodyPr>
            <a:normAutofit/>
          </a:bodyPr>
          <a:lstStyle/>
          <a:p>
            <a:pPr algn="ctr"/>
            <a:r>
              <a:rPr lang="en-GB" sz="6000" b="1" dirty="0" smtClean="0">
                <a:latin typeface="Bradley Hand ITC" panose="03070402050302030203" pitchFamily="66" charset="0"/>
              </a:rPr>
              <a:t>A Typical Week</a:t>
            </a:r>
            <a:endParaRPr lang="en-GB" sz="6000" b="1" dirty="0">
              <a:latin typeface="Bradley Hand ITC" panose="03070402050302030203" pitchFamily="66" charset="0"/>
            </a:endParaRPr>
          </a:p>
        </p:txBody>
      </p:sp>
      <p:sp>
        <p:nvSpPr>
          <p:cNvPr id="3" name="Content Placeholder 2"/>
          <p:cNvSpPr>
            <a:spLocks noGrp="1"/>
          </p:cNvSpPr>
          <p:nvPr>
            <p:ph idx="1"/>
          </p:nvPr>
        </p:nvSpPr>
        <p:spPr>
          <a:xfrm>
            <a:off x="838200" y="1825626"/>
            <a:ext cx="10515600" cy="4351338"/>
          </a:xfrm>
        </p:spPr>
        <p:txBody>
          <a:bodyPr/>
          <a:lstStyle/>
          <a:p>
            <a:pPr marL="0" indent="0">
              <a:buNone/>
            </a:pPr>
            <a:r>
              <a:rPr lang="en-GB" dirty="0" smtClean="0"/>
              <a:t> </a:t>
            </a:r>
            <a:endParaRPr lang="en-GB" dirty="0"/>
          </a:p>
        </p:txBody>
      </p:sp>
      <p:graphicFrame>
        <p:nvGraphicFramePr>
          <p:cNvPr id="5" name="Table 4"/>
          <p:cNvGraphicFramePr>
            <a:graphicFrameLocks noGrp="1"/>
          </p:cNvGraphicFramePr>
          <p:nvPr/>
        </p:nvGraphicFramePr>
        <p:xfrm>
          <a:off x="2073097" y="1810544"/>
          <a:ext cx="8045806" cy="4381500"/>
        </p:xfrm>
        <a:graphic>
          <a:graphicData uri="http://schemas.openxmlformats.org/drawingml/2006/table">
            <a:tbl>
              <a:tblPr firstRow="1" firstCol="1" bandRow="1"/>
              <a:tblGrid>
                <a:gridCol w="805022">
                  <a:extLst>
                    <a:ext uri="{9D8B030D-6E8A-4147-A177-3AD203B41FA5}">
                      <a16:colId xmlns:a16="http://schemas.microsoft.com/office/drawing/2014/main" val="2984248665"/>
                    </a:ext>
                  </a:extLst>
                </a:gridCol>
                <a:gridCol w="565167">
                  <a:extLst>
                    <a:ext uri="{9D8B030D-6E8A-4147-A177-3AD203B41FA5}">
                      <a16:colId xmlns:a16="http://schemas.microsoft.com/office/drawing/2014/main" val="2370636055"/>
                    </a:ext>
                  </a:extLst>
                </a:gridCol>
                <a:gridCol w="1050004">
                  <a:extLst>
                    <a:ext uri="{9D8B030D-6E8A-4147-A177-3AD203B41FA5}">
                      <a16:colId xmlns:a16="http://schemas.microsoft.com/office/drawing/2014/main" val="1570712364"/>
                    </a:ext>
                  </a:extLst>
                </a:gridCol>
                <a:gridCol w="1194713">
                  <a:extLst>
                    <a:ext uri="{9D8B030D-6E8A-4147-A177-3AD203B41FA5}">
                      <a16:colId xmlns:a16="http://schemas.microsoft.com/office/drawing/2014/main" val="3786064544"/>
                    </a:ext>
                  </a:extLst>
                </a:gridCol>
                <a:gridCol w="449513">
                  <a:extLst>
                    <a:ext uri="{9D8B030D-6E8A-4147-A177-3AD203B41FA5}">
                      <a16:colId xmlns:a16="http://schemas.microsoft.com/office/drawing/2014/main" val="4022462678"/>
                    </a:ext>
                  </a:extLst>
                </a:gridCol>
                <a:gridCol w="1020948">
                  <a:extLst>
                    <a:ext uri="{9D8B030D-6E8A-4147-A177-3AD203B41FA5}">
                      <a16:colId xmlns:a16="http://schemas.microsoft.com/office/drawing/2014/main" val="755913174"/>
                    </a:ext>
                  </a:extLst>
                </a:gridCol>
                <a:gridCol w="500789">
                  <a:extLst>
                    <a:ext uri="{9D8B030D-6E8A-4147-A177-3AD203B41FA5}">
                      <a16:colId xmlns:a16="http://schemas.microsoft.com/office/drawing/2014/main" val="2739693265"/>
                    </a:ext>
                  </a:extLst>
                </a:gridCol>
                <a:gridCol w="1169075">
                  <a:extLst>
                    <a:ext uri="{9D8B030D-6E8A-4147-A177-3AD203B41FA5}">
                      <a16:colId xmlns:a16="http://schemas.microsoft.com/office/drawing/2014/main" val="1742970036"/>
                    </a:ext>
                  </a:extLst>
                </a:gridCol>
                <a:gridCol w="87316">
                  <a:extLst>
                    <a:ext uri="{9D8B030D-6E8A-4147-A177-3AD203B41FA5}">
                      <a16:colId xmlns:a16="http://schemas.microsoft.com/office/drawing/2014/main" val="4086707108"/>
                    </a:ext>
                  </a:extLst>
                </a:gridCol>
                <a:gridCol w="1203259">
                  <a:extLst>
                    <a:ext uri="{9D8B030D-6E8A-4147-A177-3AD203B41FA5}">
                      <a16:colId xmlns:a16="http://schemas.microsoft.com/office/drawing/2014/main" val="1247104782"/>
                    </a:ext>
                  </a:extLst>
                </a:gridCol>
              </a:tblGrid>
              <a:tr h="522161">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8:35-9:00</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9:00-10:10</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10:10-10:30</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10:30-10:45</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10:45-12:00/12:10</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12:00/</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12:10 – 1:00</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1:00-2:00</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1.30-2.50</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2:00-3:15</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extLst>
                  <a:ext uri="{0D108BD9-81ED-4DB2-BD59-A6C34878D82A}">
                    <a16:rowId xmlns:a16="http://schemas.microsoft.com/office/drawing/2014/main" val="679794801"/>
                  </a:ext>
                </a:extLst>
              </a:tr>
              <a:tr h="696214">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Monday</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E         B</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Music</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WORSHIP</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(Teachers in)</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B</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Spelling</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Handwriting</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Maths/English </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Vipers</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L</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English/Maths depending on morning</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R.E</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Story</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757536"/>
                  </a:ext>
                </a:extLst>
              </a:tr>
              <a:tr h="696214">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Tuesday</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A         I</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Spelling</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Handwriting</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English</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KS WORSHIP </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R</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Maths</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Vipers</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U</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Art/Project work</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Story</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75915272"/>
                  </a:ext>
                </a:extLst>
              </a:tr>
              <a:tr h="870268">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Wednesday</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R         R</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Spelling</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Handwriting</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English</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SINGING</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Handwriting intervention AMB</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E</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Maths</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Vipers</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N</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Drama (1.10-2.00)</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Interventions EL/AMB/CJ</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French (2.00-2.30) Narrative Therapy RB</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Project</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Story</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3961819"/>
                  </a:ext>
                </a:extLst>
              </a:tr>
              <a:tr h="696214">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Thursday</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L         D</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Spelling</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Handwriting</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English</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WORSHIP</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(TA’s in)</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A</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Vipers</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Maths</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C</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PPA</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P.E</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PPA</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RHE</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Story</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188811772"/>
                  </a:ext>
                </a:extLst>
              </a:tr>
              <a:tr h="870268">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Friday</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Y</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CELEBRATION</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Spelling</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Science</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 </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K</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Science</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Vipers</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H</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Computing</a:t>
                      </a:r>
                    </a:p>
                    <a:p>
                      <a:pPr>
                        <a:lnSpc>
                          <a:spcPct val="115000"/>
                        </a:lnSpc>
                        <a:spcAft>
                          <a:spcPts val="0"/>
                        </a:spcAft>
                      </a:pPr>
                      <a:r>
                        <a:rPr lang="en-GB" sz="1000">
                          <a:effectLst/>
                          <a:latin typeface="Calibri" panose="020F0502020204030204" pitchFamily="34" charset="0"/>
                          <a:ea typeface="Calibri" panose="020F0502020204030204" pitchFamily="34" charset="0"/>
                          <a:cs typeface="Times New Roman" panose="02020603050405020304" pitchFamily="18" charset="0"/>
                        </a:rPr>
                        <a:t>Forest Schools</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Computing</a:t>
                      </a:r>
                    </a:p>
                    <a:p>
                      <a:pPr>
                        <a:lnSpc>
                          <a:spcPct val="115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Forest Schools</a:t>
                      </a:r>
                    </a:p>
                    <a:p>
                      <a:pPr>
                        <a:lnSpc>
                          <a:spcPct val="115000"/>
                        </a:lnSpc>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Story</a:t>
                      </a:r>
                    </a:p>
                  </a:txBody>
                  <a:tcPr marL="61916" marR="6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98911270"/>
                  </a:ext>
                </a:extLst>
              </a:tr>
            </a:tbl>
          </a:graphicData>
        </a:graphic>
      </p:graphicFrame>
    </p:spTree>
    <p:extLst>
      <p:ext uri="{BB962C8B-B14F-4D97-AF65-F5344CB8AC3E}">
        <p14:creationId xmlns:p14="http://schemas.microsoft.com/office/powerpoint/2010/main" val="1927282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 </a:t>
            </a:r>
            <a:endParaRPr lang="en-GB" dirty="0"/>
          </a:p>
        </p:txBody>
      </p:sp>
      <p:pic>
        <p:nvPicPr>
          <p:cNvPr id="5" name="Picture 4"/>
          <p:cNvPicPr>
            <a:picLocks noChangeAspect="1"/>
          </p:cNvPicPr>
          <p:nvPr/>
        </p:nvPicPr>
        <p:blipFill>
          <a:blip r:embed="rId2"/>
          <a:stretch>
            <a:fillRect/>
          </a:stretch>
        </p:blipFill>
        <p:spPr>
          <a:xfrm>
            <a:off x="489527" y="0"/>
            <a:ext cx="11212945" cy="6858000"/>
          </a:xfrm>
          <a:prstGeom prst="rect">
            <a:avLst/>
          </a:prstGeom>
        </p:spPr>
      </p:pic>
    </p:spTree>
    <p:extLst>
      <p:ext uri="{BB962C8B-B14F-4D97-AF65-F5344CB8AC3E}">
        <p14:creationId xmlns:p14="http://schemas.microsoft.com/office/powerpoint/2010/main" val="3594321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5017" y="1"/>
            <a:ext cx="10132292" cy="6659417"/>
          </a:xfrm>
          <a:prstGeom prst="rect">
            <a:avLst/>
          </a:prstGeom>
        </p:spPr>
      </p:pic>
    </p:spTree>
    <p:extLst>
      <p:ext uri="{BB962C8B-B14F-4D97-AF65-F5344CB8AC3E}">
        <p14:creationId xmlns:p14="http://schemas.microsoft.com/office/powerpoint/2010/main" val="1977676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47"/>
            <a:ext cx="10515600" cy="1325563"/>
          </a:xfrm>
        </p:spPr>
        <p:txBody>
          <a:bodyPr>
            <a:normAutofit/>
          </a:bodyPr>
          <a:lstStyle/>
          <a:p>
            <a:pPr algn="ctr"/>
            <a:r>
              <a:rPr lang="en-GB" sz="6000" b="1" dirty="0" smtClean="0">
                <a:latin typeface="Bradley Hand ITC" panose="03070402050302030203" pitchFamily="66" charset="0"/>
              </a:rPr>
              <a:t>Home Learning</a:t>
            </a:r>
            <a:endParaRPr lang="en-GB" sz="6000" b="1" dirty="0">
              <a:latin typeface="Bradley Hand ITC" panose="03070402050302030203" pitchFamily="66" charset="0"/>
            </a:endParaRPr>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TextBox 3"/>
          <p:cNvSpPr txBox="1"/>
          <p:nvPr/>
        </p:nvSpPr>
        <p:spPr>
          <a:xfrm>
            <a:off x="324644" y="1589997"/>
            <a:ext cx="10501745" cy="6771084"/>
          </a:xfrm>
          <a:prstGeom prst="rect">
            <a:avLst/>
          </a:prstGeom>
          <a:noFill/>
        </p:spPr>
        <p:txBody>
          <a:bodyPr wrap="square" rtlCol="0">
            <a:spAutoFit/>
          </a:bodyPr>
          <a:lstStyle/>
          <a:p>
            <a:r>
              <a:rPr lang="en-GB" sz="3200" b="1" dirty="0" smtClean="0">
                <a:latin typeface="Bradley Hand ITC" panose="03070402050302030203" pitchFamily="66" charset="0"/>
              </a:rPr>
              <a:t>This should include</a:t>
            </a:r>
            <a:r>
              <a:rPr lang="en-GB" sz="3200" b="1" dirty="0" smtClean="0">
                <a:latin typeface="Bradley Hand ITC" panose="03070402050302030203" pitchFamily="66" charset="0"/>
              </a:rPr>
              <a:t>:</a:t>
            </a:r>
          </a:p>
          <a:p>
            <a:endParaRPr lang="en-GB" sz="3200" b="1" dirty="0" smtClean="0">
              <a:latin typeface="Bradley Hand ITC" panose="03070402050302030203" pitchFamily="66" charset="0"/>
            </a:endParaRPr>
          </a:p>
          <a:p>
            <a:pPr marL="457200" indent="-457200">
              <a:buFont typeface="Arial" panose="020B0604020202020204" pitchFamily="34" charset="0"/>
              <a:buChar char="•"/>
            </a:pPr>
            <a:r>
              <a:rPr lang="en-GB" sz="3200" b="1" dirty="0" smtClean="0">
                <a:latin typeface="Bradley Hand ITC" panose="03070402050302030203" pitchFamily="66" charset="0"/>
              </a:rPr>
              <a:t>Daily reading -</a:t>
            </a:r>
            <a:r>
              <a:rPr lang="en-GB" sz="3200" dirty="0" smtClean="0">
                <a:latin typeface="Bradley Hand ITC" panose="03070402050302030203" pitchFamily="66" charset="0"/>
              </a:rPr>
              <a:t>This might be a fiction book, newspaper, magazine, non-fiction book, instructions, recipes, directions or any form of </a:t>
            </a:r>
            <a:r>
              <a:rPr lang="en-GB" sz="3200" dirty="0" smtClean="0">
                <a:latin typeface="Bradley Hand ITC" panose="03070402050302030203" pitchFamily="66" charset="0"/>
              </a:rPr>
              <a:t>text</a:t>
            </a:r>
            <a:r>
              <a:rPr lang="en-GB" sz="3200" dirty="0" smtClean="0">
                <a:latin typeface="Bradley Hand ITC" panose="03070402050302030203" pitchFamily="66" charset="0"/>
              </a:rPr>
              <a:t>!</a:t>
            </a:r>
            <a:endParaRPr lang="en-GB" sz="3200" dirty="0" smtClean="0">
              <a:latin typeface="Bradley Hand ITC" panose="03070402050302030203" pitchFamily="66" charset="0"/>
            </a:endParaRPr>
          </a:p>
          <a:p>
            <a:pPr marL="457200" indent="-457200">
              <a:buFont typeface="Arial" panose="020B0604020202020204" pitchFamily="34" charset="0"/>
              <a:buChar char="•"/>
            </a:pPr>
            <a:r>
              <a:rPr lang="en-GB" sz="3200" b="1" dirty="0" smtClean="0">
                <a:latin typeface="Bradley Hand ITC" panose="03070402050302030203" pitchFamily="66" charset="0"/>
              </a:rPr>
              <a:t>Times Table Practice </a:t>
            </a:r>
            <a:r>
              <a:rPr lang="en-GB" sz="3200" dirty="0" smtClean="0">
                <a:latin typeface="Bradley Hand ITC" panose="03070402050302030203" pitchFamily="66" charset="0"/>
              </a:rPr>
              <a:t>using the website ‘timestables.co.uk’ and TT </a:t>
            </a:r>
            <a:r>
              <a:rPr lang="en-GB" sz="3200" dirty="0" err="1" smtClean="0">
                <a:latin typeface="Bradley Hand ITC" panose="03070402050302030203" pitchFamily="66" charset="0"/>
              </a:rPr>
              <a:t>Rockstars</a:t>
            </a:r>
            <a:endParaRPr lang="en-GB" sz="3200" dirty="0" smtClean="0">
              <a:latin typeface="Bradley Hand ITC" panose="03070402050302030203" pitchFamily="66" charset="0"/>
            </a:endParaRPr>
          </a:p>
          <a:p>
            <a:pPr marL="457200" indent="-457200">
              <a:buFont typeface="Arial" panose="020B0604020202020204" pitchFamily="34" charset="0"/>
              <a:buChar char="•"/>
            </a:pPr>
            <a:r>
              <a:rPr lang="en-GB" sz="3200" b="1" dirty="0" smtClean="0">
                <a:latin typeface="Bradley Hand ITC" panose="03070402050302030203" pitchFamily="66" charset="0"/>
              </a:rPr>
              <a:t>Using real life maths – </a:t>
            </a:r>
            <a:r>
              <a:rPr lang="en-GB" sz="3200" dirty="0" smtClean="0">
                <a:latin typeface="Bradley Hand ITC" panose="03070402050302030203" pitchFamily="66" charset="0"/>
              </a:rPr>
              <a:t>shopping, baking, measuring and telling the time for example</a:t>
            </a:r>
          </a:p>
          <a:p>
            <a:pPr marL="457200" indent="-457200">
              <a:buFont typeface="Arial" panose="020B0604020202020204" pitchFamily="34" charset="0"/>
              <a:buChar char="•"/>
            </a:pPr>
            <a:endParaRPr lang="en-GB" sz="3200" b="1" dirty="0" smtClean="0">
              <a:latin typeface="Bradley Hand ITC" panose="03070402050302030203" pitchFamily="66" charset="0"/>
            </a:endParaRPr>
          </a:p>
          <a:p>
            <a:pPr marL="457200" indent="-457200">
              <a:buFont typeface="Arial" panose="020B0604020202020204" pitchFamily="34" charset="0"/>
              <a:buChar char="•"/>
            </a:pPr>
            <a:endParaRPr lang="en-GB" sz="3200" b="1" dirty="0" smtClean="0">
              <a:latin typeface="Bradley Hand ITC" panose="03070402050302030203" pitchFamily="66" charset="0"/>
            </a:endParaRPr>
          </a:p>
          <a:p>
            <a:pPr marL="457200" indent="-457200">
              <a:buFont typeface="Arial" panose="020B0604020202020204" pitchFamily="34" charset="0"/>
              <a:buChar char="•"/>
            </a:pPr>
            <a:endParaRPr lang="en-GB" sz="3200" b="1" dirty="0" smtClean="0">
              <a:latin typeface="Bradley Hand ITC" panose="03070402050302030203" pitchFamily="66" charset="0"/>
            </a:endParaRPr>
          </a:p>
          <a:p>
            <a:pPr marL="457200" indent="-457200">
              <a:buFont typeface="Arial" panose="020B0604020202020204" pitchFamily="34" charset="0"/>
              <a:buChar char="•"/>
            </a:pPr>
            <a:endParaRPr lang="en-GB" sz="3200" dirty="0" smtClean="0">
              <a:latin typeface="Bradley Hand ITC" panose="03070402050302030203" pitchFamily="66" charset="0"/>
            </a:endParaRPr>
          </a:p>
          <a:p>
            <a:endParaRPr lang="en-GB" dirty="0"/>
          </a:p>
        </p:txBody>
      </p:sp>
    </p:spTree>
    <p:extLst>
      <p:ext uri="{BB962C8B-B14F-4D97-AF65-F5344CB8AC3E}">
        <p14:creationId xmlns:p14="http://schemas.microsoft.com/office/powerpoint/2010/main" val="1815955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88" y="1816067"/>
            <a:ext cx="9662160" cy="4524315"/>
          </a:xfrm>
          <a:prstGeom prst="rect">
            <a:avLst/>
          </a:prstGeom>
        </p:spPr>
        <p:txBody>
          <a:bodyPr wrap="square">
            <a:spAutoFit/>
          </a:bodyPr>
          <a:lstStyle/>
          <a:p>
            <a:pPr marL="457200" lvl="0" indent="-457200">
              <a:buFont typeface="Arial" panose="020B0604020202020204" pitchFamily="34" charset="0"/>
              <a:buChar char="•"/>
            </a:pPr>
            <a:r>
              <a:rPr lang="en-GB" sz="3200" b="1" dirty="0">
                <a:solidFill>
                  <a:prstClr val="black"/>
                </a:solidFill>
                <a:latin typeface="Bradley Hand ITC" panose="03070402050302030203" pitchFamily="66" charset="0"/>
              </a:rPr>
              <a:t>Spellings </a:t>
            </a:r>
            <a:r>
              <a:rPr lang="en-GB" sz="3200" dirty="0">
                <a:solidFill>
                  <a:prstClr val="black"/>
                </a:solidFill>
                <a:latin typeface="Bradley Hand ITC" panose="03070402050302030203" pitchFamily="66" charset="0"/>
              </a:rPr>
              <a:t>using Spelling Frame which will be loaded onto Teams every Friday.  A paper copy will be given to children if they require it.  You do not need to hand work in unless you want to</a:t>
            </a:r>
            <a:r>
              <a:rPr lang="en-GB" sz="3200" dirty="0" smtClean="0">
                <a:solidFill>
                  <a:prstClr val="black"/>
                </a:solidFill>
                <a:latin typeface="Bradley Hand ITC" panose="03070402050302030203" pitchFamily="66" charset="0"/>
              </a:rPr>
              <a:t>!</a:t>
            </a:r>
          </a:p>
          <a:p>
            <a:pPr marL="457200" lvl="0" indent="-457200">
              <a:buFont typeface="Arial" panose="020B0604020202020204" pitchFamily="34" charset="0"/>
              <a:buChar char="•"/>
            </a:pPr>
            <a:r>
              <a:rPr lang="en-US" sz="3200" dirty="0" smtClean="0">
                <a:solidFill>
                  <a:prstClr val="black"/>
                </a:solidFill>
                <a:latin typeface="Bradley Hand ITC" panose="03070402050302030203" pitchFamily="66" charset="0"/>
              </a:rPr>
              <a:t>Children that use </a:t>
            </a:r>
            <a:r>
              <a:rPr lang="en-US" sz="3200" b="1" dirty="0" err="1" smtClean="0">
                <a:solidFill>
                  <a:prstClr val="black"/>
                </a:solidFill>
                <a:latin typeface="Bradley Hand ITC" panose="03070402050302030203" pitchFamily="66" charset="0"/>
              </a:rPr>
              <a:t>Nessy</a:t>
            </a:r>
            <a:r>
              <a:rPr lang="en-US" sz="3200" dirty="0" smtClean="0">
                <a:solidFill>
                  <a:prstClr val="black"/>
                </a:solidFill>
                <a:latin typeface="Bradley Hand ITC" panose="03070402050302030203" pitchFamily="66" charset="0"/>
              </a:rPr>
              <a:t> for spelling in school need to use this for their home learning- they can also log into spelling frame for variety!</a:t>
            </a:r>
            <a:endParaRPr lang="en-GB" sz="3200" dirty="0">
              <a:solidFill>
                <a:prstClr val="black"/>
              </a:solidFill>
              <a:latin typeface="Bradley Hand ITC" panose="03070402050302030203" pitchFamily="66" charset="0"/>
            </a:endParaRPr>
          </a:p>
          <a:p>
            <a:pPr marL="457200" lvl="0" indent="-457200">
              <a:buFont typeface="Arial" panose="020B0604020202020204" pitchFamily="34" charset="0"/>
              <a:buChar char="•"/>
            </a:pPr>
            <a:r>
              <a:rPr lang="en-US" sz="3200" b="1" dirty="0" smtClean="0">
                <a:solidFill>
                  <a:prstClr val="black"/>
                </a:solidFill>
                <a:latin typeface="Bradley Hand ITC" panose="03070402050302030203" pitchFamily="66" charset="0"/>
              </a:rPr>
              <a:t>A Topic </a:t>
            </a:r>
            <a:r>
              <a:rPr lang="en-US" sz="3200" b="1" dirty="0">
                <a:solidFill>
                  <a:prstClr val="black"/>
                </a:solidFill>
                <a:latin typeface="Bradley Hand ITC" panose="03070402050302030203" pitchFamily="66" charset="0"/>
              </a:rPr>
              <a:t>grid </a:t>
            </a:r>
            <a:r>
              <a:rPr lang="en-US" sz="3200" dirty="0">
                <a:solidFill>
                  <a:prstClr val="black"/>
                </a:solidFill>
                <a:latin typeface="Bradley Hand ITC" panose="03070402050302030203" pitchFamily="66" charset="0"/>
              </a:rPr>
              <a:t>every half term linked to the big question.</a:t>
            </a:r>
            <a:endParaRPr lang="en-GB" sz="3200" dirty="0">
              <a:solidFill>
                <a:prstClr val="black"/>
              </a:solidFill>
              <a:latin typeface="Bradley Hand ITC" panose="03070402050302030203" pitchFamily="66" charset="0"/>
            </a:endParaRPr>
          </a:p>
        </p:txBody>
      </p:sp>
      <p:pic>
        <p:nvPicPr>
          <p:cNvPr id="3" name="Picture 2"/>
          <p:cNvPicPr>
            <a:picLocks noChangeAspect="1"/>
          </p:cNvPicPr>
          <p:nvPr/>
        </p:nvPicPr>
        <p:blipFill>
          <a:blip r:embed="rId2"/>
          <a:stretch>
            <a:fillRect/>
          </a:stretch>
        </p:blipFill>
        <p:spPr>
          <a:xfrm>
            <a:off x="0" y="411410"/>
            <a:ext cx="10516511" cy="1609483"/>
          </a:xfrm>
          <a:prstGeom prst="rect">
            <a:avLst/>
          </a:prstGeom>
        </p:spPr>
      </p:pic>
    </p:spTree>
    <p:extLst>
      <p:ext uri="{BB962C8B-B14F-4D97-AF65-F5344CB8AC3E}">
        <p14:creationId xmlns:p14="http://schemas.microsoft.com/office/powerpoint/2010/main" val="1529221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Bradley Hand ITC" panose="03070402050302030203" pitchFamily="66" charset="0"/>
              </a:rPr>
              <a:t>More about reading…</a:t>
            </a:r>
            <a:endParaRPr lang="en-GB" b="1" dirty="0">
              <a:latin typeface="Bradley Hand ITC" panose="03070402050302030203" pitchFamily="66" charset="0"/>
            </a:endParaRPr>
          </a:p>
        </p:txBody>
      </p:sp>
      <p:sp>
        <p:nvSpPr>
          <p:cNvPr id="3" name="Content Placeholder 2"/>
          <p:cNvSpPr>
            <a:spLocks noGrp="1"/>
          </p:cNvSpPr>
          <p:nvPr>
            <p:ph idx="1"/>
          </p:nvPr>
        </p:nvSpPr>
        <p:spPr/>
        <p:txBody>
          <a:bodyPr>
            <a:normAutofit fontScale="92500" lnSpcReduction="10000"/>
          </a:bodyPr>
          <a:lstStyle/>
          <a:p>
            <a:r>
              <a:rPr lang="en-GB" dirty="0" smtClean="0">
                <a:latin typeface="Bradley Hand ITC" panose="03070402050302030203" pitchFamily="66" charset="0"/>
              </a:rPr>
              <a:t>We read daily and I always read to the children.  We have independent reading time where the children are able to read in the book corner and we have whole class reading time where we all read together, myself and the children and we read the same text.</a:t>
            </a:r>
            <a:endParaRPr lang="en-GB" dirty="0">
              <a:latin typeface="Bradley Hand ITC" panose="03070402050302030203" pitchFamily="66" charset="0"/>
            </a:endParaRPr>
          </a:p>
          <a:p>
            <a:r>
              <a:rPr lang="en-GB" dirty="0" smtClean="0">
                <a:latin typeface="Bradley Hand ITC" panose="03070402050302030203" pitchFamily="66" charset="0"/>
              </a:rPr>
              <a:t>VIPERS </a:t>
            </a:r>
            <a:r>
              <a:rPr lang="en-GB" dirty="0">
                <a:latin typeface="Bradley Hand ITC" panose="03070402050302030203" pitchFamily="66" charset="0"/>
              </a:rPr>
              <a:t>is an acronym to aid the recall of the 6 reading domains as part of the UK’s reading curriculum. </a:t>
            </a:r>
            <a:r>
              <a:rPr lang="en-GB" dirty="0" smtClean="0">
                <a:latin typeface="Bradley Hand ITC" panose="03070402050302030203" pitchFamily="66" charset="0"/>
                <a:hlinkClick r:id="rId2"/>
              </a:rPr>
              <a:t>Reading Vipers</a:t>
            </a:r>
            <a:endParaRPr lang="en-GB" dirty="0" smtClean="0">
              <a:latin typeface="Bradley Hand ITC" panose="03070402050302030203" pitchFamily="66" charset="0"/>
            </a:endParaRPr>
          </a:p>
          <a:p>
            <a:r>
              <a:rPr lang="en-GB" dirty="0">
                <a:latin typeface="Bradley Hand ITC" panose="03070402050302030203" pitchFamily="66" charset="0"/>
              </a:rPr>
              <a:t>Vipers is a range of reading prompts based on the 2016 reading content domains found in the National Curriculum Test Framework </a:t>
            </a:r>
            <a:r>
              <a:rPr lang="en-GB" dirty="0" smtClean="0">
                <a:latin typeface="Bradley Hand ITC" panose="03070402050302030203" pitchFamily="66" charset="0"/>
              </a:rPr>
              <a:t>documents.</a:t>
            </a:r>
          </a:p>
          <a:p>
            <a:r>
              <a:rPr lang="en-GB" dirty="0" smtClean="0">
                <a:latin typeface="Bradley Hand ITC" panose="03070402050302030203" pitchFamily="66" charset="0"/>
              </a:rPr>
              <a:t> To be able to fully embrace Vipers, we need to purchase enough books for every child.  I will give you notice about the book I would like us to use at the end of each term for the start of the next term.  </a:t>
            </a:r>
            <a:endParaRPr lang="en-GB" dirty="0">
              <a:latin typeface="Bradley Hand ITC" panose="03070402050302030203" pitchFamily="66" charset="0"/>
            </a:endParaRPr>
          </a:p>
        </p:txBody>
      </p:sp>
    </p:spTree>
    <p:extLst>
      <p:ext uri="{BB962C8B-B14F-4D97-AF65-F5344CB8AC3E}">
        <p14:creationId xmlns:p14="http://schemas.microsoft.com/office/powerpoint/2010/main" val="3950763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0814" y="203632"/>
            <a:ext cx="4686300" cy="6524625"/>
          </a:xfrm>
          <a:prstGeom prst="rect">
            <a:avLst/>
          </a:prstGeom>
        </p:spPr>
      </p:pic>
      <p:sp>
        <p:nvSpPr>
          <p:cNvPr id="3" name="TextBox 2"/>
          <p:cNvSpPr txBox="1"/>
          <p:nvPr/>
        </p:nvSpPr>
        <p:spPr>
          <a:xfrm>
            <a:off x="5467927" y="1209964"/>
            <a:ext cx="5551055" cy="2554545"/>
          </a:xfrm>
          <a:prstGeom prst="rect">
            <a:avLst/>
          </a:prstGeom>
          <a:noFill/>
        </p:spPr>
        <p:txBody>
          <a:bodyPr wrap="square" rtlCol="0">
            <a:spAutoFit/>
          </a:bodyPr>
          <a:lstStyle/>
          <a:p>
            <a:r>
              <a:rPr lang="en-GB" sz="4000" dirty="0" smtClean="0">
                <a:latin typeface="Bradley Hand ITC" panose="03070402050302030203" pitchFamily="66" charset="0"/>
              </a:rPr>
              <a:t>If you would like to take a recommended book list for Years 3 and 4 please help yourself!</a:t>
            </a:r>
            <a:endParaRPr lang="en-GB" sz="4000" dirty="0">
              <a:latin typeface="Bradley Hand ITC" panose="03070402050302030203" pitchFamily="66" charset="0"/>
            </a:endParaRPr>
          </a:p>
        </p:txBody>
      </p:sp>
    </p:spTree>
    <p:extLst>
      <p:ext uri="{BB962C8B-B14F-4D97-AF65-F5344CB8AC3E}">
        <p14:creationId xmlns:p14="http://schemas.microsoft.com/office/powerpoint/2010/main" val="1374187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610</Words>
  <Application>Microsoft Office PowerPoint</Application>
  <PresentationFormat>Widescreen</PresentationFormat>
  <Paragraphs>158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Bradley Hand ITC</vt:lpstr>
      <vt:lpstr>Calibri</vt:lpstr>
      <vt:lpstr>Calibri Light</vt:lpstr>
      <vt:lpstr>Times New Roman</vt:lpstr>
      <vt:lpstr>Office Theme</vt:lpstr>
      <vt:lpstr>Welcome to Holly Class</vt:lpstr>
      <vt:lpstr>A Typical Day</vt:lpstr>
      <vt:lpstr>A Typical Week</vt:lpstr>
      <vt:lpstr>PowerPoint Presentation</vt:lpstr>
      <vt:lpstr>PowerPoint Presentation</vt:lpstr>
      <vt:lpstr>Home Learning</vt:lpstr>
      <vt:lpstr>PowerPoint Presentation</vt:lpstr>
      <vt:lpstr>More about reading…</vt:lpstr>
      <vt:lpstr>PowerPoint Presentation</vt:lpstr>
      <vt:lpstr>Quick Reminders</vt:lpstr>
      <vt:lpstr>Useful Information</vt:lpstr>
      <vt:lpstr>Well-being</vt:lpstr>
    </vt:vector>
  </TitlesOfParts>
  <Company>CHANGE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dc:title>
  <dc:creator>Lorraine Kenny</dc:creator>
  <cp:lastModifiedBy>Clare James</cp:lastModifiedBy>
  <cp:revision>27</cp:revision>
  <dcterms:created xsi:type="dcterms:W3CDTF">2022-09-14T06:52:16Z</dcterms:created>
  <dcterms:modified xsi:type="dcterms:W3CDTF">2023-09-13T14:57:25Z</dcterms:modified>
</cp:coreProperties>
</file>