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KS1 performed Born in a Barn to an full school hall audience.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/>
      <dgm:spPr>
        <a:solidFill>
          <a:srgbClr val="FFC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During our teams art morning, each of the 4 houses made an angel for St Mary Magdalene's Angel Festival.</a:t>
          </a: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rgbClr val="00B0F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Over £100 was raised by the School Council initiative: Save the Children Christmas jumper and activity day.</a:t>
          </a: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Across the school over 1300 ‘Over and Above’ team points were earned.</a:t>
          </a:r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D242072E-5ED9-450D-BA32-7B798B877114}">
      <dgm:prSet/>
      <dgm:spPr>
        <a:solidFill>
          <a:srgbClr val="00B05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whole school participated in planning, creating and running the Christmas Fair.</a:t>
          </a:r>
        </a:p>
      </dgm:t>
    </dgm:pt>
    <dgm:pt modelId="{D2C9D932-E82E-4D4D-B351-F68FBF13AA25}" type="par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B42DA852-1A5C-4CD2-9C26-44CE9EFA1461}" type="sib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Over 20 new families have visited our school with a view to join </a:t>
          </a:r>
          <a:r>
            <a:rPr lang="en-GB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Bolney</a:t>
          </a:r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CEP.</a:t>
          </a: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KS2 led a Carol Service in the Church in front of a packed congregation.</a:t>
          </a: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whole school attended Jack and the Beanstalk pantomime at The </a:t>
          </a:r>
          <a:r>
            <a:rPr lang="en-GB" sz="10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Hawth</a:t>
          </a:r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, Crawley.</a:t>
          </a: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8" custScaleX="77455" custScaleY="66136" custRadScaleRad="101327" custRadScaleInc="48887">
        <dgm:presLayoutVars>
          <dgm:bulletEnabled val="1"/>
        </dgm:presLayoutVars>
      </dgm:prSet>
      <dgm:spPr/>
    </dgm:pt>
    <dgm:pt modelId="{00D91726-3E03-4F1C-AB0C-E167FD880566}" type="pres">
      <dgm:prSet presAssocID="{C93A5F1D-5920-4782-BE45-12581CF9A450}" presName="sibTransFirstNode" presStyleLbl="bgShp" presStyleIdx="0" presStyleCnt="1" custLinFactNeighborX="-12935" custLinFactNeighborY="-704"/>
      <dgm:spPr/>
    </dgm:pt>
    <dgm:pt modelId="{27D19B1F-5F71-437F-8730-870D3ABA636C}" type="pres">
      <dgm:prSet presAssocID="{59BE6C6F-66B2-4199-A7BB-CA0C05E6D7D5}" presName="nodeFollowingNodes" presStyleLbl="node1" presStyleIdx="1" presStyleCnt="8" custScaleX="94582" custScaleY="81490" custRadScaleRad="114883" custRadScaleInc="18657">
        <dgm:presLayoutVars>
          <dgm:bulletEnabled val="1"/>
        </dgm:presLayoutVars>
      </dgm:prSet>
      <dgm:spPr/>
    </dgm:pt>
    <dgm:pt modelId="{F552EF09-E40D-4E05-A123-A6E41E0580F0}" type="pres">
      <dgm:prSet presAssocID="{080D32E4-10A9-4443-A16F-048705309391}" presName="nodeFollowingNodes" presStyleLbl="node1" presStyleIdx="2" presStyleCnt="8" custRadScaleRad="112627" custRadScaleInc="-44796">
        <dgm:presLayoutVars>
          <dgm:bulletEnabled val="1"/>
        </dgm:presLayoutVars>
      </dgm:prSet>
      <dgm:spPr/>
    </dgm:pt>
    <dgm:pt modelId="{13906293-8EBE-4048-B7E3-657E912DED2B}" type="pres">
      <dgm:prSet presAssocID="{100DAEDB-E449-456C-AE2C-32F1056956F6}" presName="nodeFollowingNodes" presStyleLbl="node1" presStyleIdx="3" presStyleCnt="8" custScaleX="103881" custScaleY="117534" custRadScaleRad="120913" custRadScaleInc="-98087">
        <dgm:presLayoutVars>
          <dgm:bulletEnabled val="1"/>
        </dgm:presLayoutVars>
      </dgm:prSet>
      <dgm:spPr/>
    </dgm:pt>
    <dgm:pt modelId="{ADE87D86-2003-491A-A1F1-F71A7803E543}" type="pres">
      <dgm:prSet presAssocID="{D242072E-5ED9-450D-BA32-7B798B877114}" presName="nodeFollowingNodes" presStyleLbl="node1" presStyleIdx="4" presStyleCnt="8" custRadScaleRad="125925" custRadScaleInc="-151974">
        <dgm:presLayoutVars>
          <dgm:bulletEnabled val="1"/>
        </dgm:presLayoutVars>
      </dgm:prSet>
      <dgm:spPr/>
    </dgm:pt>
    <dgm:pt modelId="{5A5F86F0-940C-4CC7-8AF3-3356DE242810}" type="pres">
      <dgm:prSet presAssocID="{EDE794AF-6624-460A-9C93-2ADDBA69CF7E}" presName="nodeFollowingNodes" presStyleLbl="node1" presStyleIdx="5" presStyleCnt="8" custRadScaleRad="114341" custRadScaleInc="102642">
        <dgm:presLayoutVars>
          <dgm:bulletEnabled val="1"/>
        </dgm:presLayoutVars>
      </dgm:prSet>
      <dgm:spPr/>
    </dgm:pt>
    <dgm:pt modelId="{D0BBC845-EF88-43B0-80CE-F2346E21D3E2}" type="pres">
      <dgm:prSet presAssocID="{C07B317C-D823-4AB5-B39D-EA828B5D2832}" presName="nodeFollowingNodes" presStyleLbl="node1" presStyleIdx="6" presStyleCnt="8" custScaleX="90656" custScaleY="129195" custRadScaleRad="111241" custRadScaleInc="49677">
        <dgm:presLayoutVars>
          <dgm:bulletEnabled val="1"/>
        </dgm:presLayoutVars>
      </dgm:prSet>
      <dgm:spPr/>
    </dgm:pt>
    <dgm:pt modelId="{324276DC-1A35-4AE0-86DA-38C5D1EB12A9}" type="pres">
      <dgm:prSet presAssocID="{3E972072-A6BC-42FA-9C83-F2C385273CCC}" presName="nodeFollowingNodes" presStyleLbl="node1" presStyleIdx="7" presStyleCnt="8" custRadScaleRad="114065" custRadScaleInc="10237">
        <dgm:presLayoutVars>
          <dgm:bulletEnabled val="1"/>
        </dgm:presLayoutVars>
      </dgm:prSet>
      <dgm:spPr/>
    </dgm:pt>
  </dgm:ptLst>
  <dgm:cxnLst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3676F206-755A-4C01-9100-A873FDC0AB3F}" srcId="{28698D1D-E192-4F40-A5B1-8A56ADC1AC84}" destId="{3E972072-A6BC-42FA-9C83-F2C385273CCC}" srcOrd="7" destOrd="0" parTransId="{C6620F14-8367-4691-B2DE-32873C8CFCDB}" sibTransId="{6A4CD483-520C-4F48-A54E-3E2203C86136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F5302A5C-3A24-48E1-859A-1E57C8161967}" srcId="{28698D1D-E192-4F40-A5B1-8A56ADC1AC84}" destId="{D242072E-5ED9-450D-BA32-7B798B877114}" srcOrd="4" destOrd="0" parTransId="{D2C9D932-E82E-4D4D-B351-F68FBF13AA25}" sibTransId="{B42DA852-1A5C-4CD2-9C26-44CE9EFA1461}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64D20747-04FD-4BD7-AA58-CDBCA9D45234}" srcId="{28698D1D-E192-4F40-A5B1-8A56ADC1AC84}" destId="{EDE794AF-6624-460A-9C93-2ADDBA69CF7E}" srcOrd="5" destOrd="0" parTransId="{F3C90DE1-B5F5-413D-A6F9-16C1447B71DB}" sibTransId="{404B91A2-0A9B-4BB4-B609-0DCFCD623D9C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D767A08E-98FA-45E6-BBD7-3EE4BCE8BEB4}" type="presOf" srcId="{D242072E-5ED9-450D-BA32-7B798B877114}" destId="{ADE87D86-2003-491A-A1F1-F71A7803E543}" srcOrd="0" destOrd="0" presId="urn:microsoft.com/office/officeart/2005/8/layout/cycle3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12EC7D2-BC99-48A6-9178-667374A68E4E}" srcId="{28698D1D-E192-4F40-A5B1-8A56ADC1AC84}" destId="{C07B317C-D823-4AB5-B39D-EA828B5D2832}" srcOrd="6" destOrd="0" parTransId="{F262D053-690B-4649-96BB-20BA16531DF5}" sibTransId="{A1A893C3-6C8A-4DFF-A465-F5E62C7B6B3D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099F31A-211C-4B6A-A0CD-49222379EEF5}" type="presParOf" srcId="{62848F2D-D1C9-4946-87B9-0B442AAA7D4C}" destId="{ADE87D86-2003-491A-A1F1-F71A7803E543}" srcOrd="5" destOrd="0" presId="urn:microsoft.com/office/officeart/2005/8/layout/cycle3"/>
    <dgm:cxn modelId="{3A3400AD-BCA0-4B5E-B181-0C97C5A31AFD}" type="presParOf" srcId="{62848F2D-D1C9-4946-87B9-0B442AAA7D4C}" destId="{5A5F86F0-940C-4CC7-8AF3-3356DE242810}" srcOrd="6" destOrd="0" presId="urn:microsoft.com/office/officeart/2005/8/layout/cycle3"/>
    <dgm:cxn modelId="{B5CAF04F-DB9F-4C57-BECA-E8140B038E84}" type="presParOf" srcId="{62848F2D-D1C9-4946-87B9-0B442AAA7D4C}" destId="{D0BBC845-EF88-43B0-80CE-F2346E21D3E2}" srcOrd="7" destOrd="0" presId="urn:microsoft.com/office/officeart/2005/8/layout/cycle3"/>
    <dgm:cxn modelId="{25C825B6-7660-4ECF-BE82-1E2D9C6885E9}" type="presParOf" srcId="{62848F2D-D1C9-4946-87B9-0B442AAA7D4C}" destId="{324276DC-1A35-4AE0-86DA-38C5D1EB12A9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429364" y="7551"/>
          <a:ext cx="6162800" cy="6162800"/>
        </a:xfrm>
        <a:prstGeom prst="circularArrow">
          <a:avLst>
            <a:gd name="adj1" fmla="val 5544"/>
            <a:gd name="adj2" fmla="val 330680"/>
            <a:gd name="adj3" fmla="val 14917852"/>
            <a:gd name="adj4" fmla="val 16723130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4626821" y="194595"/>
          <a:ext cx="1362202" cy="581567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KS1 performed Born in a Barn to an full school hall audience.</a:t>
          </a:r>
        </a:p>
      </dsp:txBody>
      <dsp:txXfrm>
        <a:off x="4655211" y="222985"/>
        <a:ext cx="1305422" cy="524787"/>
      </dsp:txXfrm>
    </dsp:sp>
    <dsp:sp modelId="{27D19B1F-5F71-437F-8730-870D3ABA636C}">
      <dsp:nvSpPr>
        <dsp:cNvPr id="0" name=""/>
        <dsp:cNvSpPr/>
      </dsp:nvSpPr>
      <dsp:spPr>
        <a:xfrm>
          <a:off x="5979002" y="796905"/>
          <a:ext cx="1663415" cy="716583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KS2 led a Carol Service in the Church in front of a packed congregation.</a:t>
          </a:r>
        </a:p>
      </dsp:txBody>
      <dsp:txXfrm>
        <a:off x="6013983" y="831886"/>
        <a:ext cx="1593453" cy="646621"/>
      </dsp:txXfrm>
    </dsp:sp>
    <dsp:sp modelId="{F552EF09-E40D-4E05-A123-A6E41E0580F0}">
      <dsp:nvSpPr>
        <dsp:cNvPr id="0" name=""/>
        <dsp:cNvSpPr/>
      </dsp:nvSpPr>
      <dsp:spPr>
        <a:xfrm>
          <a:off x="6353602" y="1644394"/>
          <a:ext cx="1758701" cy="87935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whole school attended Jack and the Beanstalk pantomime at The </a:t>
          </a:r>
          <a:r>
            <a:rPr lang="en-GB" sz="1000" kern="12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Hawth</a:t>
          </a: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, Crawley.</a:t>
          </a:r>
        </a:p>
      </dsp:txBody>
      <dsp:txXfrm>
        <a:off x="6396528" y="1687320"/>
        <a:ext cx="1672849" cy="793498"/>
      </dsp:txXfrm>
    </dsp:sp>
    <dsp:sp modelId="{13906293-8EBE-4048-B7E3-657E912DED2B}">
      <dsp:nvSpPr>
        <dsp:cNvPr id="0" name=""/>
        <dsp:cNvSpPr/>
      </dsp:nvSpPr>
      <dsp:spPr>
        <a:xfrm>
          <a:off x="6664731" y="2797155"/>
          <a:ext cx="1826957" cy="1033536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Across the school over 1300 ‘Over and Above’ team points were earned.</a:t>
          </a:r>
        </a:p>
      </dsp:txBody>
      <dsp:txXfrm>
        <a:off x="6715184" y="2847608"/>
        <a:ext cx="1726051" cy="932630"/>
      </dsp:txXfrm>
    </dsp:sp>
    <dsp:sp modelId="{ADE87D86-2003-491A-A1F1-F71A7803E543}">
      <dsp:nvSpPr>
        <dsp:cNvPr id="0" name=""/>
        <dsp:cNvSpPr/>
      </dsp:nvSpPr>
      <dsp:spPr>
        <a:xfrm>
          <a:off x="6425807" y="4170084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whole school participated in planning, creating and running the Christmas Fair.</a:t>
          </a:r>
        </a:p>
      </dsp:txBody>
      <dsp:txXfrm>
        <a:off x="6468733" y="4213010"/>
        <a:ext cx="1672849" cy="793498"/>
      </dsp:txXfrm>
    </dsp:sp>
    <dsp:sp modelId="{5A5F86F0-940C-4CC7-8AF3-3356DE242810}">
      <dsp:nvSpPr>
        <dsp:cNvPr id="0" name=""/>
        <dsp:cNvSpPr/>
      </dsp:nvSpPr>
      <dsp:spPr>
        <a:xfrm>
          <a:off x="539429" y="2761688"/>
          <a:ext cx="1758701" cy="87935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Over 20 new families have visited our school with a view to join </a:t>
          </a:r>
          <a:r>
            <a:rPr lang="en-GB" sz="900" kern="1200" dirty="0" err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Bolney</a:t>
          </a: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CEP.</a:t>
          </a:r>
        </a:p>
      </dsp:txBody>
      <dsp:txXfrm>
        <a:off x="582355" y="2804614"/>
        <a:ext cx="1672849" cy="793498"/>
      </dsp:txXfrm>
    </dsp:sp>
    <dsp:sp modelId="{D0BBC845-EF88-43B0-80CE-F2346E21D3E2}">
      <dsp:nvSpPr>
        <dsp:cNvPr id="0" name=""/>
        <dsp:cNvSpPr/>
      </dsp:nvSpPr>
      <dsp:spPr>
        <a:xfrm>
          <a:off x="870011" y="1432990"/>
          <a:ext cx="1594368" cy="1136077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During our teams art morning, each of the 4 houses made an angel for St Mary Magdalene's Angel Festival.</a:t>
          </a:r>
        </a:p>
      </dsp:txBody>
      <dsp:txXfrm>
        <a:off x="925470" y="1488449"/>
        <a:ext cx="1483450" cy="1025159"/>
      </dsp:txXfrm>
    </dsp:sp>
    <dsp:sp modelId="{324276DC-1A35-4AE0-86DA-38C5D1EB12A9}">
      <dsp:nvSpPr>
        <dsp:cNvPr id="0" name=""/>
        <dsp:cNvSpPr/>
      </dsp:nvSpPr>
      <dsp:spPr>
        <a:xfrm>
          <a:off x="1574345" y="289404"/>
          <a:ext cx="1758701" cy="87935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Over £100 was raised by the School Council initiative: Save the Children Christmas jumper and activity day.</a:t>
          </a:r>
        </a:p>
      </dsp:txBody>
      <dsp:txXfrm>
        <a:off x="1617271" y="332330"/>
        <a:ext cx="1672849" cy="793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19/12/2024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87421057"/>
              </p:ext>
            </p:extLst>
          </p:nvPr>
        </p:nvGraphicFramePr>
        <p:xfrm>
          <a:off x="1638300" y="41814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Whole School Autumn Term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2024/25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A0B573B-19B5-4DE9-BBEB-6D61D9A186BD}"/>
              </a:ext>
            </a:extLst>
          </p:cNvPr>
          <p:cNvSpPr/>
          <p:nvPr/>
        </p:nvSpPr>
        <p:spPr>
          <a:xfrm>
            <a:off x="6912851" y="5617930"/>
            <a:ext cx="1408905" cy="92402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The School Council and Yr6 led a community coffee morning at The Rawson Hall</a:t>
            </a:r>
            <a:r>
              <a:rPr lang="en-GB" sz="1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6E9F77B-FBB0-4187-977E-DC95381C4FF0}"/>
              </a:ext>
            </a:extLst>
          </p:cNvPr>
          <p:cNvSpPr/>
          <p:nvPr/>
        </p:nvSpPr>
        <p:spPr>
          <a:xfrm>
            <a:off x="2771420" y="4437529"/>
            <a:ext cx="1408905" cy="84374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Over 25% of the school use the walking bus.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C796828-50C8-4587-9BC2-76944D19A588}"/>
              </a:ext>
            </a:extLst>
          </p:cNvPr>
          <p:cNvSpPr/>
          <p:nvPr/>
        </p:nvSpPr>
        <p:spPr>
          <a:xfrm>
            <a:off x="5287059" y="5672721"/>
            <a:ext cx="1299882" cy="105137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20% of parents regularly attend Friday’s celebration worship.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69BEB09-3A68-4E3E-9495-61A99A89982B}"/>
              </a:ext>
            </a:extLst>
          </p:cNvPr>
          <p:cNvSpPr/>
          <p:nvPr/>
        </p:nvSpPr>
        <p:spPr>
          <a:xfrm>
            <a:off x="3494078" y="5401906"/>
            <a:ext cx="1525524" cy="946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Governors spent the day in school and joined a staff meeting to find out more about their subjects.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4E31D58-1133-49F3-B761-87A60439FC2B}"/>
              </a:ext>
            </a:extLst>
          </p:cNvPr>
          <p:cNvSpPr/>
          <p:nvPr/>
        </p:nvSpPr>
        <p:spPr>
          <a:xfrm>
            <a:off x="5091953" y="573741"/>
            <a:ext cx="1084729" cy="113851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100% staff received safeguarding training and TA received weekly SEND training.</a:t>
            </a:r>
          </a:p>
        </p:txBody>
      </p:sp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207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Emma Lofthouse</cp:lastModifiedBy>
  <cp:revision>23</cp:revision>
  <dcterms:created xsi:type="dcterms:W3CDTF">2015-12-14T14:06:32Z</dcterms:created>
  <dcterms:modified xsi:type="dcterms:W3CDTF">2024-12-19T08:03:47Z</dcterms:modified>
</cp:coreProperties>
</file>