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E729E8C7-B5B2-4206-8B79-0E1F7194F8C6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marL="0" algn="l" defTabSz="914400" rtl="0" eaLnBrk="1" latinLnBrk="0" hangingPunct="1"/>
          <a:r>
            <a:rPr lang="en-GB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Project books continue to show good range of history and geography skills and lessons being taught across the school.</a:t>
          </a:r>
          <a:endParaRPr lang="en-GB" sz="1200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34E1CC06-2D42-4FFE-A435-BAC452D27D57}" type="parTrans" cxnId="{A3067DD0-D76E-4811-AB55-15929B62BE44}">
      <dgm:prSet/>
      <dgm:spPr/>
      <dgm:t>
        <a:bodyPr/>
        <a:lstStyle/>
        <a:p>
          <a:endParaRPr lang="en-US"/>
        </a:p>
      </dgm:t>
    </dgm:pt>
    <dgm:pt modelId="{CDA08915-17FA-4CB9-805E-5FBFF1196B2E}" type="sibTrans" cxnId="{A3067DD0-D76E-4811-AB55-15929B62BE44}">
      <dgm:prSet/>
      <dgm:spPr/>
      <dgm:t>
        <a:bodyPr/>
        <a:lstStyle/>
        <a:p>
          <a:endParaRPr lang="en-US"/>
        </a:p>
      </dgm:t>
    </dgm:pt>
    <dgm:pt modelId="{3229F51E-7FCE-4587-B634-CB07341ADBFE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100% of children took part in an Orienteering day developing fieldwork and map reading skills</a:t>
          </a:r>
          <a:r>
            <a:rPr lang="en-GB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. KS2 children develop compass reading skills.</a:t>
          </a:r>
          <a:endParaRPr lang="en-GB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1E6B979-8F67-43A6-A130-0C2380ABBD99}" type="parTrans" cxnId="{DD81CE58-A788-4C88-AF94-08524A337AB6}">
      <dgm:prSet/>
      <dgm:spPr/>
      <dgm:t>
        <a:bodyPr/>
        <a:lstStyle/>
        <a:p>
          <a:endParaRPr lang="en-US"/>
        </a:p>
      </dgm:t>
    </dgm:pt>
    <dgm:pt modelId="{0E3E56EC-A1E1-468F-91FA-42F2A53005BA}" type="sibTrans" cxnId="{DD81CE58-A788-4C88-AF94-08524A337AB6}">
      <dgm:prSet/>
      <dgm:spPr/>
      <dgm:t>
        <a:bodyPr/>
        <a:lstStyle/>
        <a:p>
          <a:endParaRPr lang="en-US"/>
        </a:p>
      </dgm:t>
    </dgm:pt>
    <dgm:pt modelId="{8D4C4CE5-C178-400E-B9DC-61B844F5BF8A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GB" sz="1400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Geography resources purchased after audit and wish list generated.</a:t>
          </a:r>
          <a:endParaRPr lang="en-GB" sz="1400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791B08B-3C25-4084-805B-E0D2E4958342}" type="parTrans" cxnId="{FEABF6D1-2E99-41B6-9E67-C161E2EC051C}">
      <dgm:prSet/>
      <dgm:spPr/>
      <dgm:t>
        <a:bodyPr/>
        <a:lstStyle/>
        <a:p>
          <a:endParaRPr lang="en-US"/>
        </a:p>
      </dgm:t>
    </dgm:pt>
    <dgm:pt modelId="{923A71CF-24BE-4BE4-9F24-F644A159511A}" type="sibTrans" cxnId="{FEABF6D1-2E99-41B6-9E67-C161E2EC051C}">
      <dgm:prSet/>
      <dgm:spPr/>
      <dgm:t>
        <a:bodyPr/>
        <a:lstStyle/>
        <a:p>
          <a:endParaRPr lang="en-US"/>
        </a:p>
      </dgm:t>
    </dgm:pt>
    <dgm:pt modelId="{92B448AD-5E7E-450E-80BB-207CED1D4640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100% of children took part in a Sierra Leone focused day.</a:t>
          </a:r>
          <a:endParaRPr lang="en-GB" sz="1200" dirty="0">
            <a:solidFill>
              <a:schemeClr val="tx1"/>
            </a:solidFill>
          </a:endParaRPr>
        </a:p>
      </dgm:t>
    </dgm:pt>
    <dgm:pt modelId="{583EFFDA-20EF-45DF-90C3-CC16D5D7CFA4}" type="parTrans" cxnId="{8AD84026-CAF1-4B2A-9522-8F16B63CE33B}">
      <dgm:prSet/>
      <dgm:spPr/>
      <dgm:t>
        <a:bodyPr/>
        <a:lstStyle/>
        <a:p>
          <a:endParaRPr lang="en-US"/>
        </a:p>
      </dgm:t>
    </dgm:pt>
    <dgm:pt modelId="{6F0A08AC-F673-4645-A49F-914C48210E8C}" type="sibTrans" cxnId="{8AD84026-CAF1-4B2A-9522-8F16B63CE33B}">
      <dgm:prSet/>
      <dgm:spPr/>
      <dgm:t>
        <a:bodyPr/>
        <a:lstStyle/>
        <a:p>
          <a:endParaRPr lang="en-US"/>
        </a:p>
      </dgm:t>
    </dgm:pt>
    <dgm:pt modelId="{9B26CBCE-7DF9-432F-AAAA-A463A0789CF0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GB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2DCADD57-8691-45AE-87D5-E7475DFB82DF}" type="parTrans" cxnId="{A66A2BCE-94F7-4F16-8A93-BCB7E9749855}">
      <dgm:prSet/>
      <dgm:spPr/>
      <dgm:t>
        <a:bodyPr/>
        <a:lstStyle/>
        <a:p>
          <a:endParaRPr lang="en-US"/>
        </a:p>
      </dgm:t>
    </dgm:pt>
    <dgm:pt modelId="{6FA09C4E-EF79-4D39-B58E-8980B78AD9B0}" type="sibTrans" cxnId="{A66A2BCE-94F7-4F16-8A93-BCB7E9749855}">
      <dgm:prSet/>
      <dgm:spPr/>
      <dgm:t>
        <a:bodyPr/>
        <a:lstStyle/>
        <a:p>
          <a:endParaRPr lang="en-US"/>
        </a:p>
      </dgm:t>
    </dgm:pt>
    <dgm:pt modelId="{BAFE194D-B774-46A7-80C4-2DE0CD54ED01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History leader led staff meetings on assessment in history/geography. </a:t>
          </a:r>
          <a:endParaRPr lang="en-GB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C4A8238-8FF8-41B1-A3BF-B492F4558F00}" type="parTrans" cxnId="{1EC5B36A-B159-440D-9F64-459424337B57}">
      <dgm:prSet/>
      <dgm:spPr/>
      <dgm:t>
        <a:bodyPr/>
        <a:lstStyle/>
        <a:p>
          <a:endParaRPr lang="en-US"/>
        </a:p>
      </dgm:t>
    </dgm:pt>
    <dgm:pt modelId="{DA837B62-2B57-402F-BB62-9803A9653CD3}" type="sibTrans" cxnId="{1EC5B36A-B159-440D-9F64-459424337B57}">
      <dgm:prSet/>
      <dgm:spPr/>
      <dgm:t>
        <a:bodyPr/>
        <a:lstStyle/>
        <a:p>
          <a:endParaRPr lang="en-US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91726-3E03-4F1C-AB0C-E167FD880566}" type="pres">
      <dgm:prSet presAssocID="{C93A5F1D-5920-4782-BE45-12581CF9A450}" presName="sibTransFirstNode" presStyleLbl="bgShp" presStyleIdx="0" presStyleCnt="1" custLinFactNeighborX="-961" custLinFactNeighborY="396"/>
      <dgm:spPr/>
      <dgm:t>
        <a:bodyPr/>
        <a:lstStyle/>
        <a:p>
          <a:endParaRPr lang="en-US"/>
        </a:p>
      </dgm:t>
    </dgm:pt>
    <dgm:pt modelId="{5E8A16CA-88F5-427D-9BC6-F04FC63F6C29}" type="pres">
      <dgm:prSet presAssocID="{E729E8C7-B5B2-4206-8B79-0E1F7194F8C6}" presName="nodeFollowingNodes" presStyleLbl="node1" presStyleIdx="1" presStyleCnt="7" custScaleX="111816" custRadScaleRad="101392" custRadScaleInc="154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46741-920E-4C69-8C13-77481F9AD209}" type="pres">
      <dgm:prSet presAssocID="{3229F51E-7FCE-4587-B634-CB07341ADBFE}" presName="nodeFollowingNodes" presStyleLbl="node1" presStyleIdx="2" presStyleCnt="7" custRadScaleRad="102265" custRadScaleInc="-251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72109-A4EC-4786-BC35-277AE8D08268}" type="pres">
      <dgm:prSet presAssocID="{BAFE194D-B774-46A7-80C4-2DE0CD54ED01}" presName="nodeFollowingNodes" presStyleLbl="node1" presStyleIdx="3" presStyleCnt="7" custRadScaleRad="102265" custRadScaleInc="-251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8F00AD-16B8-4F48-ACC5-90B958623534}" type="pres">
      <dgm:prSet presAssocID="{8D4C4CE5-C178-400E-B9DC-61B844F5BF8A}" presName="nodeFollowingNodes" presStyleLbl="node1" presStyleIdx="4" presStyleCnt="7" custRadScaleRad="97971" custRadScaleInc="2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59F62D-4A42-4827-8734-EBACFE8D39AE}" type="pres">
      <dgm:prSet presAssocID="{9B26CBCE-7DF9-432F-AAAA-A463A0789CF0}" presName="nodeFollowingNodes" presStyleLbl="node1" presStyleIdx="5" presStyleCnt="7" custRadScaleRad="103821" custRadScaleInc="263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1A46D7-D888-4C5F-9D3C-DF7B7F991E81}" type="pres">
      <dgm:prSet presAssocID="{92B448AD-5E7E-450E-80BB-207CED1D4640}" presName="nodeFollowingNodes" presStyleLbl="node1" presStyleIdx="6" presStyleCnt="7" custRadScaleRad="104558" custRadScaleInc="-5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A3067DD0-D76E-4811-AB55-15929B62BE44}" srcId="{28698D1D-E192-4F40-A5B1-8A56ADC1AC84}" destId="{E729E8C7-B5B2-4206-8B79-0E1F7194F8C6}" srcOrd="1" destOrd="0" parTransId="{34E1CC06-2D42-4FFE-A435-BAC452D27D57}" sibTransId="{CDA08915-17FA-4CB9-805E-5FBFF1196B2E}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5FF52475-40BA-45BF-9B03-77D74C90CB97}" type="presOf" srcId="{E729E8C7-B5B2-4206-8B79-0E1F7194F8C6}" destId="{5E8A16CA-88F5-427D-9BC6-F04FC63F6C29}" srcOrd="0" destOrd="0" presId="urn:microsoft.com/office/officeart/2005/8/layout/cycle3"/>
    <dgm:cxn modelId="{FEABF6D1-2E99-41B6-9E67-C161E2EC051C}" srcId="{28698D1D-E192-4F40-A5B1-8A56ADC1AC84}" destId="{8D4C4CE5-C178-400E-B9DC-61B844F5BF8A}" srcOrd="4" destOrd="0" parTransId="{A791B08B-3C25-4084-805B-E0D2E4958342}" sibTransId="{923A71CF-24BE-4BE4-9F24-F644A159511A}"/>
    <dgm:cxn modelId="{1EC5B36A-B159-440D-9F64-459424337B57}" srcId="{28698D1D-E192-4F40-A5B1-8A56ADC1AC84}" destId="{BAFE194D-B774-46A7-80C4-2DE0CD54ED01}" srcOrd="3" destOrd="0" parTransId="{5C4A8238-8FF8-41B1-A3BF-B492F4558F00}" sibTransId="{DA837B62-2B57-402F-BB62-9803A9653CD3}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F90E5598-A09A-4614-A4AA-BEBC9C2BBB39}" type="presOf" srcId="{BAFE194D-B774-46A7-80C4-2DE0CD54ED01}" destId="{CD572109-A4EC-4786-BC35-277AE8D08268}" srcOrd="0" destOrd="0" presId="urn:microsoft.com/office/officeart/2005/8/layout/cycle3"/>
    <dgm:cxn modelId="{8AD84026-CAF1-4B2A-9522-8F16B63CE33B}" srcId="{28698D1D-E192-4F40-A5B1-8A56ADC1AC84}" destId="{92B448AD-5E7E-450E-80BB-207CED1D4640}" srcOrd="6" destOrd="0" parTransId="{583EFFDA-20EF-45DF-90C3-CC16D5D7CFA4}" sibTransId="{6F0A08AC-F673-4645-A49F-914C48210E8C}"/>
    <dgm:cxn modelId="{DD81CE58-A788-4C88-AF94-08524A337AB6}" srcId="{28698D1D-E192-4F40-A5B1-8A56ADC1AC84}" destId="{3229F51E-7FCE-4587-B634-CB07341ADBFE}" srcOrd="2" destOrd="0" parTransId="{01E6B979-8F67-43A6-A130-0C2380ABBD99}" sibTransId="{0E3E56EC-A1E1-468F-91FA-42F2A53005BA}"/>
    <dgm:cxn modelId="{8C4A71DC-E967-49BD-A654-B4507BEA79DC}" type="presOf" srcId="{3229F51E-7FCE-4587-B634-CB07341ADBFE}" destId="{AAE46741-920E-4C69-8C13-77481F9AD209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EEF6AEAC-17F7-4672-ACCE-D4DCD4211F46}" type="presOf" srcId="{9B26CBCE-7DF9-432F-AAAA-A463A0789CF0}" destId="{EC59F62D-4A42-4827-8734-EBACFE8D39AE}" srcOrd="0" destOrd="0" presId="urn:microsoft.com/office/officeart/2005/8/layout/cycle3"/>
    <dgm:cxn modelId="{A66A2BCE-94F7-4F16-8A93-BCB7E9749855}" srcId="{28698D1D-E192-4F40-A5B1-8A56ADC1AC84}" destId="{9B26CBCE-7DF9-432F-AAAA-A463A0789CF0}" srcOrd="5" destOrd="0" parTransId="{2DCADD57-8691-45AE-87D5-E7475DFB82DF}" sibTransId="{6FA09C4E-EF79-4D39-B58E-8980B78AD9B0}"/>
    <dgm:cxn modelId="{E7F622D1-B9C1-4F29-9AF3-7CE76F2534A6}" type="presOf" srcId="{8D4C4CE5-C178-400E-B9DC-61B844F5BF8A}" destId="{078F00AD-16B8-4F48-ACC5-90B958623534}" srcOrd="0" destOrd="0" presId="urn:microsoft.com/office/officeart/2005/8/layout/cycle3"/>
    <dgm:cxn modelId="{F5F6EB7D-349B-48FE-9207-F08A595ADCC1}" type="presOf" srcId="{92B448AD-5E7E-450E-80BB-207CED1D4640}" destId="{251A46D7-D888-4C5F-9D3C-DF7B7F991E81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7314EC3D-80F5-4850-A6E0-76BB7E0108A5}" type="presParOf" srcId="{62848F2D-D1C9-4946-87B9-0B442AAA7D4C}" destId="{5E8A16CA-88F5-427D-9BC6-F04FC63F6C29}" srcOrd="2" destOrd="0" presId="urn:microsoft.com/office/officeart/2005/8/layout/cycle3"/>
    <dgm:cxn modelId="{CF4120F7-615B-46E6-A6D0-16B34DA95BB6}" type="presParOf" srcId="{62848F2D-D1C9-4946-87B9-0B442AAA7D4C}" destId="{AAE46741-920E-4C69-8C13-77481F9AD209}" srcOrd="3" destOrd="0" presId="urn:microsoft.com/office/officeart/2005/8/layout/cycle3"/>
    <dgm:cxn modelId="{E377546D-49F7-4A63-8793-3FD6C99AB70C}" type="presParOf" srcId="{62848F2D-D1C9-4946-87B9-0B442AAA7D4C}" destId="{CD572109-A4EC-4786-BC35-277AE8D08268}" srcOrd="4" destOrd="0" presId="urn:microsoft.com/office/officeart/2005/8/layout/cycle3"/>
    <dgm:cxn modelId="{6E9A205D-E790-4F93-8983-12C58F5E57B9}" type="presParOf" srcId="{62848F2D-D1C9-4946-87B9-0B442AAA7D4C}" destId="{078F00AD-16B8-4F48-ACC5-90B958623534}" srcOrd="5" destOrd="0" presId="urn:microsoft.com/office/officeart/2005/8/layout/cycle3"/>
    <dgm:cxn modelId="{20586BFD-B1C5-4F77-9DE2-DD3EFA3130A8}" type="presParOf" srcId="{62848F2D-D1C9-4946-87B9-0B442AAA7D4C}" destId="{EC59F62D-4A42-4827-8734-EBACFE8D39AE}" srcOrd="6" destOrd="0" presId="urn:microsoft.com/office/officeart/2005/8/layout/cycle3"/>
    <dgm:cxn modelId="{1BFA4BE7-4219-4934-8B7B-60AFE50F9663}" type="presParOf" srcId="{62848F2D-D1C9-4946-87B9-0B442AAA7D4C}" destId="{251A46D7-D888-4C5F-9D3C-DF7B7F991E81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229437" y="-15784"/>
          <a:ext cx="6334769" cy="6334769"/>
        </a:xfrm>
        <a:prstGeom prst="circularArrow">
          <a:avLst>
            <a:gd name="adj1" fmla="val 5544"/>
            <a:gd name="adj2" fmla="val 330680"/>
            <a:gd name="adj3" fmla="val 14494109"/>
            <a:gd name="adj4" fmla="val 1696263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456458" y="912"/>
          <a:ext cx="2002482" cy="1001241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</a:p>
      </dsp:txBody>
      <dsp:txXfrm>
        <a:off x="3505335" y="49789"/>
        <a:ext cx="1904728" cy="903487"/>
      </dsp:txXfrm>
    </dsp:sp>
    <dsp:sp modelId="{5E8A16CA-88F5-427D-9BC6-F04FC63F6C29}">
      <dsp:nvSpPr>
        <dsp:cNvPr id="0" name=""/>
        <dsp:cNvSpPr/>
      </dsp:nvSpPr>
      <dsp:spPr>
        <a:xfrm>
          <a:off x="5670736" y="1266633"/>
          <a:ext cx="2239095" cy="1001241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Project books continue to show good range of history and geography skills and lessons being taught across the school.</a:t>
          </a:r>
          <a:endParaRPr lang="en-GB" sz="1200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sp:txBody>
      <dsp:txXfrm>
        <a:off x="5719613" y="1315510"/>
        <a:ext cx="2141341" cy="903487"/>
      </dsp:txXfrm>
    </dsp:sp>
    <dsp:sp modelId="{AAE46741-920E-4C69-8C13-77481F9AD209}">
      <dsp:nvSpPr>
        <dsp:cNvPr id="0" name=""/>
        <dsp:cNvSpPr/>
      </dsp:nvSpPr>
      <dsp:spPr>
        <a:xfrm>
          <a:off x="6218030" y="2776989"/>
          <a:ext cx="2002482" cy="1001241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100% of children took part in an Orienteering day developing fieldwork and map reading skills</a:t>
          </a:r>
          <a:r>
            <a:rPr lang="en-GB" sz="1100" kern="1200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. KS2 children develop compass reading skills.</a:t>
          </a:r>
          <a:endParaRPr lang="en-GB" sz="1100" kern="1200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266907" y="2825866"/>
        <a:ext cx="1904728" cy="903487"/>
      </dsp:txXfrm>
    </dsp:sp>
    <dsp:sp modelId="{CD572109-A4EC-4786-BC35-277AE8D08268}">
      <dsp:nvSpPr>
        <dsp:cNvPr id="0" name=""/>
        <dsp:cNvSpPr/>
      </dsp:nvSpPr>
      <dsp:spPr>
        <a:xfrm>
          <a:off x="5119881" y="4907953"/>
          <a:ext cx="2002482" cy="1001241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History leader led staff meetings on assessment in history/geography. </a:t>
          </a:r>
          <a:endParaRPr lang="en-GB" sz="1100" kern="1200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168758" y="4956830"/>
        <a:ext cx="1904728" cy="903487"/>
      </dsp:txXfrm>
    </dsp:sp>
    <dsp:sp modelId="{078F00AD-16B8-4F48-ACC5-90B958623534}">
      <dsp:nvSpPr>
        <dsp:cNvPr id="0" name=""/>
        <dsp:cNvSpPr/>
      </dsp:nvSpPr>
      <dsp:spPr>
        <a:xfrm>
          <a:off x="2266954" y="5066515"/>
          <a:ext cx="2002482" cy="1001241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Geography resources purchased after audit and wish list generated.</a:t>
          </a:r>
          <a:endParaRPr lang="en-GB" sz="1400" kern="1200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315831" y="5115392"/>
        <a:ext cx="1904728" cy="903487"/>
      </dsp:txXfrm>
    </dsp:sp>
    <dsp:sp modelId="{EC59F62D-4A42-4827-8734-EBACFE8D39AE}">
      <dsp:nvSpPr>
        <dsp:cNvPr id="0" name=""/>
        <dsp:cNvSpPr/>
      </dsp:nvSpPr>
      <dsp:spPr>
        <a:xfrm>
          <a:off x="652255" y="2750355"/>
          <a:ext cx="2002482" cy="100124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kern="1200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701132" y="2799232"/>
        <a:ext cx="1904728" cy="903487"/>
      </dsp:txXfrm>
    </dsp:sp>
    <dsp:sp modelId="{251A46D7-D888-4C5F-9D3C-DF7B7F991E81}">
      <dsp:nvSpPr>
        <dsp:cNvPr id="0" name=""/>
        <dsp:cNvSpPr/>
      </dsp:nvSpPr>
      <dsp:spPr>
        <a:xfrm>
          <a:off x="1240034" y="951479"/>
          <a:ext cx="2002482" cy="1001241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</a:rPr>
            <a:t>100% of children took part in a Sierra Leone focused day.</a:t>
          </a:r>
          <a:endParaRPr lang="en-GB" sz="1200" kern="1200" dirty="0">
            <a:solidFill>
              <a:schemeClr val="tx1"/>
            </a:solidFill>
          </a:endParaRPr>
        </a:p>
      </dsp:txBody>
      <dsp:txXfrm>
        <a:off x="1288911" y="1000356"/>
        <a:ext cx="1904728" cy="903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91798746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History and Geography</a:t>
            </a:r>
          </a:p>
          <a:p>
            <a:pPr algn="ctr"/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2023/2024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28202" y="2995749"/>
            <a:ext cx="19604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ea typeface="Verdana" panose="020B0604030504040204" pitchFamily="34" charset="0"/>
                <a:cs typeface="Verdana" panose="020B0604030504040204" pitchFamily="34" charset="0"/>
              </a:rPr>
              <a:t>History and geography assessment developed and evidence of different strategies seen in project books.</a:t>
            </a:r>
            <a:endParaRPr lang="en-GB" sz="12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32143" y="425676"/>
            <a:ext cx="1746069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KS2 experienced Egyptian and Maya workshops.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109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Max Pitt</cp:lastModifiedBy>
  <cp:revision>26</cp:revision>
  <dcterms:created xsi:type="dcterms:W3CDTF">2015-12-14T14:06:32Z</dcterms:created>
  <dcterms:modified xsi:type="dcterms:W3CDTF">2025-07-07T15:53:32Z</dcterms:modified>
</cp:coreProperties>
</file>