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We took part in our </a:t>
          </a:r>
          <a:b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</a:br>
          <a: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5</a:t>
          </a:r>
          <a:r>
            <a:rPr lang="en-GB" sz="1200" baseline="300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</a:t>
          </a:r>
          <a: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Mid-Sussex Science Fair, partnering with a local STEM Ambassador.</a:t>
          </a:r>
          <a:endParaRPr lang="en-GB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participated in British Science Week </a:t>
          </a:r>
          <a: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activities.</a:t>
          </a:r>
          <a:endParaRPr lang="en-GB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 custT="1"/>
      <dgm:spPr>
        <a:solidFill>
          <a:srgbClr val="FF0000"/>
        </a:solidFill>
      </dgm:spPr>
      <dgm:t>
        <a:bodyPr/>
        <a:lstStyle/>
        <a:p>
          <a:pPr algn="ctr"/>
          <a: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75% Year 6 children met Age Related Expectations in Science.</a:t>
          </a:r>
          <a:endParaRPr lang="en-GB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Pupils are enthusiastic about practical science.</a:t>
          </a:r>
          <a:endParaRPr lang="en-GB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Monitoring shows us that there is progression in expectations in investigative science across the years</a:t>
          </a:r>
          <a:endParaRPr lang="en-GB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5E654FFD-F06F-4468-8879-72B30494043B}">
      <dgm:prSet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given support identifying suitable experiments </a:t>
          </a:r>
          <a:r>
            <a:rPr lang="en-GB" sz="120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for topics.</a:t>
          </a:r>
          <a:endParaRPr lang="en-GB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42551C6-8A3B-489A-A753-BEC2A84132DB}" type="parTrans" cxnId="{8AC3D713-8F3D-4E27-8BF1-982C50911D4C}">
      <dgm:prSet/>
      <dgm:spPr/>
      <dgm:t>
        <a:bodyPr/>
        <a:lstStyle/>
        <a:p>
          <a:endParaRPr lang="en-US"/>
        </a:p>
      </dgm:t>
    </dgm:pt>
    <dgm:pt modelId="{9531F23D-AD97-42CB-B7F0-C4467C6E960D}" type="sibTrans" cxnId="{8AC3D713-8F3D-4E27-8BF1-982C50911D4C}">
      <dgm:prSet/>
      <dgm:spPr/>
      <dgm:t>
        <a:bodyPr/>
        <a:lstStyle/>
        <a:p>
          <a:endParaRPr lang="en-US"/>
        </a:p>
      </dgm:t>
    </dgm:pt>
    <dgm:pt modelId="{E176D38F-3636-4D7F-B71B-AAA06352A289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GB" sz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Science Co-Ordinator attended local Science  network.</a:t>
          </a:r>
          <a:endParaRPr lang="en-GB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C4AE6E7-A22E-4EB4-954C-FD54EABF1964}" type="parTrans" cxnId="{8177675F-26D0-4E3F-A54C-66A98ED25CDD}">
      <dgm:prSet/>
      <dgm:spPr/>
      <dgm:t>
        <a:bodyPr/>
        <a:lstStyle/>
        <a:p>
          <a:endParaRPr lang="en-US"/>
        </a:p>
      </dgm:t>
    </dgm:pt>
    <dgm:pt modelId="{917470E8-D0AE-4A9E-B717-867A82BC861B}" type="sibTrans" cxnId="{8177675F-26D0-4E3F-A54C-66A98ED25CDD}">
      <dgm:prSet/>
      <dgm:spPr/>
      <dgm:t>
        <a:bodyPr/>
        <a:lstStyle/>
        <a:p>
          <a:endParaRPr lang="en-US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  <dgm:t>
        <a:bodyPr/>
        <a:lstStyle/>
        <a:p>
          <a:endParaRPr lang="en-US"/>
        </a:p>
      </dgm:t>
    </dgm:pt>
    <dgm:pt modelId="{27D19B1F-5F71-437F-8730-870D3ABA636C}" type="pres">
      <dgm:prSet presAssocID="{59BE6C6F-66B2-4199-A7BB-CA0C05E6D7D5}" presName="nodeFollowingNodes" presStyleLbl="node1" presStyleIdx="1" presStyleCnt="7" custScaleX="114292" custScaleY="114761" custRadScaleRad="98460" custRadScaleInc="15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52EF09-E40D-4E05-A123-A6E41E0580F0}" type="pres">
      <dgm:prSet presAssocID="{080D32E4-10A9-4443-A16F-048705309391}" presName="nodeFollowingNodes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6FCF49-9ED6-4747-B1B0-BDFB05AA002B}" type="pres">
      <dgm:prSet presAssocID="{5E654FFD-F06F-4468-8879-72B30494043B}" presName="nodeFollowingNodes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17C4D5-AE72-4701-844F-72D45EC0CBE9}" type="pres">
      <dgm:prSet presAssocID="{E176D38F-3636-4D7F-B71B-AAA06352A289}" presName="nodeFollowingNodes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F86F0-940C-4CC7-8AF3-3356DE242810}" type="pres">
      <dgm:prSet presAssocID="{EDE794AF-6624-460A-9C93-2ADDBA69CF7E}" presName="nodeFollowingNodes" presStyleLbl="node1" presStyleIdx="5" presStyleCnt="7" custRadScaleRad="100199" custRadScaleInc="90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276DC-1A35-4AE0-86DA-38C5D1EB12A9}" type="pres">
      <dgm:prSet presAssocID="{3E972072-A6BC-42FA-9C83-F2C385273CCC}" presName="nodeFollowingNodes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EADBCF-E49A-4E1F-8607-F1540AA228B4}" type="presOf" srcId="{5E654FFD-F06F-4468-8879-72B30494043B}" destId="{F86FCF49-9ED6-4747-B1B0-BDFB05AA002B}" srcOrd="0" destOrd="0" presId="urn:microsoft.com/office/officeart/2005/8/layout/cycle3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64D20747-04FD-4BD7-AA58-CDBCA9D45234}" srcId="{28698D1D-E192-4F40-A5B1-8A56ADC1AC84}" destId="{EDE794AF-6624-460A-9C93-2ADDBA69CF7E}" srcOrd="5" destOrd="0" parTransId="{F3C90DE1-B5F5-413D-A6F9-16C1447B71DB}" sibTransId="{404B91A2-0A9B-4BB4-B609-0DCFCD623D9C}"/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6F709F00-96C0-4082-B151-A1AC9B27FAAD}" type="presOf" srcId="{E176D38F-3636-4D7F-B71B-AAA06352A289}" destId="{E317C4D5-AE72-4701-844F-72D45EC0CBE9}" srcOrd="0" destOrd="0" presId="urn:microsoft.com/office/officeart/2005/8/layout/cycle3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8177675F-26D0-4E3F-A54C-66A98ED25CDD}" srcId="{28698D1D-E192-4F40-A5B1-8A56ADC1AC84}" destId="{E176D38F-3636-4D7F-B71B-AAA06352A289}" srcOrd="4" destOrd="0" parTransId="{CC4AE6E7-A22E-4EB4-954C-FD54EABF1964}" sibTransId="{917470E8-D0AE-4A9E-B717-867A82BC861B}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3676F206-755A-4C01-9100-A873FDC0AB3F}" srcId="{28698D1D-E192-4F40-A5B1-8A56ADC1AC84}" destId="{3E972072-A6BC-42FA-9C83-F2C385273CCC}" srcOrd="6" destOrd="0" parTransId="{C6620F14-8367-4691-B2DE-32873C8CFCDB}" sibTransId="{6A4CD483-520C-4F48-A54E-3E2203C86136}"/>
    <dgm:cxn modelId="{8AC3D713-8F3D-4E27-8BF1-982C50911D4C}" srcId="{28698D1D-E192-4F40-A5B1-8A56ADC1AC84}" destId="{5E654FFD-F06F-4468-8879-72B30494043B}" srcOrd="3" destOrd="0" parTransId="{842551C6-8A3B-489A-A753-BEC2A84132DB}" sibTransId="{9531F23D-AD97-42CB-B7F0-C4467C6E960D}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98851A35-5F04-4422-B592-CB8CEBD05185}" type="presParOf" srcId="{62848F2D-D1C9-4946-87B9-0B442AAA7D4C}" destId="{F86FCF49-9ED6-4747-B1B0-BDFB05AA002B}" srcOrd="4" destOrd="0" presId="urn:microsoft.com/office/officeart/2005/8/layout/cycle3"/>
    <dgm:cxn modelId="{DB25AAF2-88F8-46D0-AE52-3FEFABB486A0}" type="presParOf" srcId="{62848F2D-D1C9-4946-87B9-0B442AAA7D4C}" destId="{E317C4D5-AE72-4701-844F-72D45EC0CBE9}" srcOrd="5" destOrd="0" presId="urn:microsoft.com/office/officeart/2005/8/layout/cycle3"/>
    <dgm:cxn modelId="{3A3400AD-BCA0-4B5E-B181-0C97C5A31AFD}" type="presParOf" srcId="{62848F2D-D1C9-4946-87B9-0B442AAA7D4C}" destId="{5A5F86F0-940C-4CC7-8AF3-3356DE242810}" srcOrd="6" destOrd="0" presId="urn:microsoft.com/office/officeart/2005/8/layout/cycle3"/>
    <dgm:cxn modelId="{25C825B6-7660-4ECF-BE82-1E2D9C6885E9}" type="presParOf" srcId="{62848F2D-D1C9-4946-87B9-0B442AAA7D4C}" destId="{324276DC-1A35-4AE0-86DA-38C5D1EB12A9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274541" y="-12110"/>
          <a:ext cx="6334769" cy="6334769"/>
        </a:xfrm>
        <a:prstGeom prst="circularArrow">
          <a:avLst>
            <a:gd name="adj1" fmla="val 5544"/>
            <a:gd name="adj2" fmla="val 330680"/>
            <a:gd name="adj3" fmla="val 14494109"/>
            <a:gd name="adj4" fmla="val 1696263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456458" y="912"/>
          <a:ext cx="2002482" cy="1001241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We took part in our </a:t>
          </a:r>
          <a:b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</a:br>
          <a: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5</a:t>
          </a:r>
          <a:r>
            <a:rPr lang="en-GB" sz="1200" kern="1200" baseline="300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</a:t>
          </a:r>
          <a: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Mid-Sussex Science Fair, partnering with a local STEM Ambassador.</a:t>
          </a:r>
          <a:endParaRPr lang="en-GB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505335" y="49789"/>
        <a:ext cx="1904728" cy="903487"/>
      </dsp:txXfrm>
    </dsp:sp>
    <dsp:sp modelId="{27D19B1F-5F71-437F-8730-870D3ABA636C}">
      <dsp:nvSpPr>
        <dsp:cNvPr id="0" name=""/>
        <dsp:cNvSpPr/>
      </dsp:nvSpPr>
      <dsp:spPr>
        <a:xfrm>
          <a:off x="5577430" y="1232527"/>
          <a:ext cx="2288677" cy="1149034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Pupils are enthusiastic about practical science.</a:t>
          </a:r>
          <a:endParaRPr lang="en-GB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633521" y="1288618"/>
        <a:ext cx="2176495" cy="1036852"/>
      </dsp:txXfrm>
    </dsp:sp>
    <dsp:sp modelId="{F552EF09-E40D-4E05-A123-A6E41E0580F0}">
      <dsp:nvSpPr>
        <dsp:cNvPr id="0" name=""/>
        <dsp:cNvSpPr/>
      </dsp:nvSpPr>
      <dsp:spPr>
        <a:xfrm>
          <a:off x="6090123" y="3303423"/>
          <a:ext cx="2002482" cy="1001241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Monitoring shows us that there is progression in expectations in investigative science across the years</a:t>
          </a:r>
          <a:endParaRPr lang="en-GB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139000" y="3352300"/>
        <a:ext cx="1904728" cy="903487"/>
      </dsp:txXfrm>
    </dsp:sp>
    <dsp:sp modelId="{F86FCF49-9ED6-4747-B1B0-BDFB05AA002B}">
      <dsp:nvSpPr>
        <dsp:cNvPr id="0" name=""/>
        <dsp:cNvSpPr/>
      </dsp:nvSpPr>
      <dsp:spPr>
        <a:xfrm>
          <a:off x="4628549" y="5136179"/>
          <a:ext cx="2002482" cy="1001241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given support identifying suitable experiments </a:t>
          </a:r>
          <a:r>
            <a:rPr lang="en-GB" sz="1200" kern="120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for topics.</a:t>
          </a:r>
          <a:endParaRPr lang="en-GB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677426" y="5185056"/>
        <a:ext cx="1904728" cy="903487"/>
      </dsp:txXfrm>
    </dsp:sp>
    <dsp:sp modelId="{E317C4D5-AE72-4701-844F-72D45EC0CBE9}">
      <dsp:nvSpPr>
        <dsp:cNvPr id="0" name=""/>
        <dsp:cNvSpPr/>
      </dsp:nvSpPr>
      <dsp:spPr>
        <a:xfrm>
          <a:off x="2284367" y="5136179"/>
          <a:ext cx="2002482" cy="1001241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Science Co-Ordinator attended local Science  network.</a:t>
          </a:r>
          <a:endParaRPr lang="en-GB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333244" y="5185056"/>
        <a:ext cx="1904728" cy="903487"/>
      </dsp:txXfrm>
    </dsp:sp>
    <dsp:sp modelId="{5A5F86F0-940C-4CC7-8AF3-3356DE242810}">
      <dsp:nvSpPr>
        <dsp:cNvPr id="0" name=""/>
        <dsp:cNvSpPr/>
      </dsp:nvSpPr>
      <dsp:spPr>
        <a:xfrm>
          <a:off x="781440" y="3115687"/>
          <a:ext cx="2002482" cy="1001241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75% Year 6 children met Age Related Expectations in Science.</a:t>
          </a:r>
          <a:endParaRPr lang="en-GB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830317" y="3164564"/>
        <a:ext cx="1904728" cy="903487"/>
      </dsp:txXfrm>
    </dsp:sp>
    <dsp:sp modelId="{324276DC-1A35-4AE0-86DA-38C5D1EB12A9}">
      <dsp:nvSpPr>
        <dsp:cNvPr id="0" name=""/>
        <dsp:cNvSpPr/>
      </dsp:nvSpPr>
      <dsp:spPr>
        <a:xfrm>
          <a:off x="1344423" y="1018015"/>
          <a:ext cx="2002482" cy="1001241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participated in British Science Week </a:t>
          </a:r>
          <a:r>
            <a:rPr lang="en-GB" sz="12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activities.</a:t>
          </a:r>
          <a:endParaRPr lang="en-GB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393300" y="1066892"/>
        <a:ext cx="1904728" cy="903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80085254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Science </a:t>
            </a:r>
            <a:br>
              <a:rPr lang="en-GB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2023/2024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91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Sarah Cheney</cp:lastModifiedBy>
  <cp:revision>28</cp:revision>
  <dcterms:created xsi:type="dcterms:W3CDTF">2015-12-14T14:06:32Z</dcterms:created>
  <dcterms:modified xsi:type="dcterms:W3CDTF">2024-09-17T15:40:26Z</dcterms:modified>
</cp:coreProperties>
</file>