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Brilliance Boards and Brilliance Books have increased expectations of children’s work and they are excited to choose work for the board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use of WAGOLL as a non-negotiable has helped children that may struggle, to get started</a:t>
          </a: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teaching assistants attended staff training about English and writing </a:t>
          </a: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Editing stations are being used effectively in KS2	and are being adapted for KS1 </a:t>
          </a: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D242072E-5ED9-450D-BA32-7B798B877114}">
      <dgm:prSet/>
      <dgm:spPr>
        <a:solidFill>
          <a:schemeClr val="accent2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introduction of Editing Stations has significantly helped children be more confident in editing their writing through the variety of questions suggested</a:t>
          </a:r>
        </a:p>
      </dgm:t>
    </dgm:pt>
    <dgm:pt modelId="{D2C9D932-E82E-4D4D-B351-F68FBF13AA25}" type="par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B42DA852-1A5C-4CD2-9C26-44CE9EFA1461}" type="sibTrans" cxnId="{F5302A5C-3A24-48E1-859A-1E57C8161967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introduction of weekly spelling tests has improved progress in spelling both CEW and spelling rules (in Silver Birch)</a:t>
          </a: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introduction of the Golden Leaf in Celebration Assembly has also promoted the Brilliance Boards</a:t>
          </a: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staff, as part of our INSET day, were given time to look at the writing for different purposes documents and time  to plan writing units</a:t>
          </a: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708FC07-A9E6-4F1C-992A-253C75F90EBF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Giving opportunity to have free writing time and choice of how to publish has been introduced</a:t>
          </a:r>
        </a:p>
      </dgm:t>
    </dgm:pt>
    <dgm:pt modelId="{88878B79-F6CD-4F6C-A2EC-57B70B117E86}" type="parTrans" cxnId="{DFA066D5-2CA6-4D9A-B886-A3A700FF3263}">
      <dgm:prSet/>
      <dgm:spPr/>
      <dgm:t>
        <a:bodyPr/>
        <a:lstStyle/>
        <a:p>
          <a:endParaRPr lang="en-GB"/>
        </a:p>
      </dgm:t>
    </dgm:pt>
    <dgm:pt modelId="{6DA0F801-05C6-493E-B5BE-D308AB36AEB8}" type="sibTrans" cxnId="{DFA066D5-2CA6-4D9A-B886-A3A700FF3263}">
      <dgm:prSet/>
      <dgm:spPr/>
      <dgm:t>
        <a:bodyPr/>
        <a:lstStyle/>
        <a:p>
          <a:endParaRPr lang="en-GB"/>
        </a:p>
      </dgm:t>
    </dgm:pt>
    <dgm:pt modelId="{2CA64D2D-F58E-4A7F-A3A9-475B8B32FDFB}">
      <dgm:prSet/>
      <dgm:spPr>
        <a:solidFill>
          <a:srgbClr val="00B050"/>
        </a:solidFill>
      </dgm:spPr>
      <dgm:t>
        <a:bodyPr/>
        <a:lstStyle/>
        <a:p>
          <a:pPr algn="ctr"/>
          <a:r>
            <a: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phonics test showed a higher overall score for Year 1 children and in retakes of Year 2’s</a:t>
          </a:r>
        </a:p>
      </dgm:t>
    </dgm:pt>
    <dgm:pt modelId="{976A0D40-7838-42B5-BCA8-43C79E386E74}" type="parTrans" cxnId="{6B214483-FFDD-44FA-A5D5-AC90C20537BE}">
      <dgm:prSet/>
      <dgm:spPr/>
      <dgm:t>
        <a:bodyPr/>
        <a:lstStyle/>
        <a:p>
          <a:endParaRPr lang="en-GB"/>
        </a:p>
      </dgm:t>
    </dgm:pt>
    <dgm:pt modelId="{5DE6F4A3-F438-4255-9DBB-4A6BAD0E327E}" type="sibTrans" cxnId="{6B214483-FFDD-44FA-A5D5-AC90C20537BE}">
      <dgm:prSet/>
      <dgm:spPr/>
      <dgm:t>
        <a:bodyPr/>
        <a:lstStyle/>
        <a:p>
          <a:endParaRPr lang="en-GB"/>
        </a:p>
      </dgm:t>
    </dgm:pt>
    <dgm:pt modelId="{20481D26-62C5-4C1D-8B95-818B6DAD304E}">
      <dgm:prSet custT="1"/>
      <dgm:spPr>
        <a:solidFill>
          <a:srgbClr val="7030A0"/>
        </a:solidFill>
      </dgm:spPr>
      <dgm:t>
        <a:bodyPr/>
        <a:lstStyle/>
        <a:p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use of Hot and Cold tasks and examples were discussed and are a non-negotiable</a:t>
          </a:r>
        </a:p>
      </dgm:t>
    </dgm:pt>
    <dgm:pt modelId="{22EA6180-D971-456B-835E-F2F20F33AA55}" type="parTrans" cxnId="{8AE4CFEF-FF1A-4EF6-93E1-3EAD1CB32C33}">
      <dgm:prSet/>
      <dgm:spPr/>
      <dgm:t>
        <a:bodyPr/>
        <a:lstStyle/>
        <a:p>
          <a:endParaRPr lang="en-GB"/>
        </a:p>
      </dgm:t>
    </dgm:pt>
    <dgm:pt modelId="{449A7208-9042-4649-9A74-7373600430B4}" type="sibTrans" cxnId="{8AE4CFEF-FF1A-4EF6-93E1-3EAD1CB32C33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11" custScaleX="133794" custScaleY="117357" custRadScaleRad="93644" custRadScaleInc="1565">
        <dgm:presLayoutVars>
          <dgm:bulletEnabled val="1"/>
        </dgm:presLayoutVars>
      </dgm:prSet>
      <dgm:spPr/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</dgm:pt>
    <dgm:pt modelId="{27D19B1F-5F71-437F-8730-870D3ABA636C}" type="pres">
      <dgm:prSet presAssocID="{59BE6C6F-66B2-4199-A7BB-CA0C05E6D7D5}" presName="nodeFollowingNodes" presStyleLbl="node1" presStyleIdx="1" presStyleCnt="11" custScaleX="114292" custScaleY="114761" custRadScaleRad="106577" custRadScaleInc="39407">
        <dgm:presLayoutVars>
          <dgm:bulletEnabled val="1"/>
        </dgm:presLayoutVars>
      </dgm:prSet>
      <dgm:spPr/>
    </dgm:pt>
    <dgm:pt modelId="{F552EF09-E40D-4E05-A123-A6E41E0580F0}" type="pres">
      <dgm:prSet presAssocID="{080D32E4-10A9-4443-A16F-048705309391}" presName="nodeFollowingNodes" presStyleLbl="node1" presStyleIdx="2" presStyleCnt="11" custScaleX="137377" custScaleY="131090" custRadScaleRad="97273" custRadScaleInc="26553">
        <dgm:presLayoutVars>
          <dgm:bulletEnabled val="1"/>
        </dgm:presLayoutVars>
      </dgm:prSet>
      <dgm:spPr/>
    </dgm:pt>
    <dgm:pt modelId="{2603EFAF-C492-4625-80C7-A2CA7E215310}" type="pres">
      <dgm:prSet presAssocID="{20481D26-62C5-4C1D-8B95-818B6DAD304E}" presName="nodeFollowingNodes" presStyleLbl="node1" presStyleIdx="3" presStyleCnt="11">
        <dgm:presLayoutVars>
          <dgm:bulletEnabled val="1"/>
        </dgm:presLayoutVars>
      </dgm:prSet>
      <dgm:spPr/>
    </dgm:pt>
    <dgm:pt modelId="{13906293-8EBE-4048-B7E3-657E912DED2B}" type="pres">
      <dgm:prSet presAssocID="{100DAEDB-E449-456C-AE2C-32F1056956F6}" presName="nodeFollowingNodes" presStyleLbl="node1" presStyleIdx="4" presStyleCnt="11" custScaleX="111321" custScaleY="139957" custRadScaleRad="96600" custRadScaleInc="-14094">
        <dgm:presLayoutVars>
          <dgm:bulletEnabled val="1"/>
        </dgm:presLayoutVars>
      </dgm:prSet>
      <dgm:spPr/>
    </dgm:pt>
    <dgm:pt modelId="{ADE87D86-2003-491A-A1F1-F71A7803E543}" type="pres">
      <dgm:prSet presAssocID="{D242072E-5ED9-450D-BA32-7B798B877114}" presName="nodeFollowingNodes" presStyleLbl="node1" presStyleIdx="5" presStyleCnt="11">
        <dgm:presLayoutVars>
          <dgm:bulletEnabled val="1"/>
        </dgm:presLayoutVars>
      </dgm:prSet>
      <dgm:spPr/>
    </dgm:pt>
    <dgm:pt modelId="{F57F3344-4D15-48ED-BF07-F78795AC82B7}" type="pres">
      <dgm:prSet presAssocID="{2CA64D2D-F58E-4A7F-A3A9-475B8B32FDFB}" presName="nodeFollowingNodes" presStyleLbl="node1" presStyleIdx="6" presStyleCnt="11">
        <dgm:presLayoutVars>
          <dgm:bulletEnabled val="1"/>
        </dgm:presLayoutVars>
      </dgm:prSet>
      <dgm:spPr/>
    </dgm:pt>
    <dgm:pt modelId="{5A5F86F0-940C-4CC7-8AF3-3356DE242810}" type="pres">
      <dgm:prSet presAssocID="{EDE794AF-6624-460A-9C93-2ADDBA69CF7E}" presName="nodeFollowingNodes" presStyleLbl="node1" presStyleIdx="7" presStyleCnt="11" custRadScaleRad="100199" custRadScaleInc="9050">
        <dgm:presLayoutVars>
          <dgm:bulletEnabled val="1"/>
        </dgm:presLayoutVars>
      </dgm:prSet>
      <dgm:spPr/>
    </dgm:pt>
    <dgm:pt modelId="{D0BBC845-EF88-43B0-80CE-F2346E21D3E2}" type="pres">
      <dgm:prSet presAssocID="{C07B317C-D823-4AB5-B39D-EA828B5D2832}" presName="nodeFollowingNodes" presStyleLbl="node1" presStyleIdx="8" presStyleCnt="11" custScaleX="119114" custScaleY="128844">
        <dgm:presLayoutVars>
          <dgm:bulletEnabled val="1"/>
        </dgm:presLayoutVars>
      </dgm:prSet>
      <dgm:spPr/>
    </dgm:pt>
    <dgm:pt modelId="{324276DC-1A35-4AE0-86DA-38C5D1EB12A9}" type="pres">
      <dgm:prSet presAssocID="{3E972072-A6BC-42FA-9C83-F2C385273CCC}" presName="nodeFollowingNodes" presStyleLbl="node1" presStyleIdx="9" presStyleCnt="11">
        <dgm:presLayoutVars>
          <dgm:bulletEnabled val="1"/>
        </dgm:presLayoutVars>
      </dgm:prSet>
      <dgm:spPr/>
    </dgm:pt>
    <dgm:pt modelId="{514DF34A-A64A-4B3E-B43C-64A77FC9435C}" type="pres">
      <dgm:prSet presAssocID="{9708FC07-A9E6-4F1C-992A-253C75F90EBF}" presName="nodeFollowingNodes" presStyleLbl="node1" presStyleIdx="10" presStyleCnt="11" custRadScaleRad="103132" custRadScaleInc="-27570">
        <dgm:presLayoutVars>
          <dgm:bulletEnabled val="1"/>
        </dgm:presLayoutVars>
      </dgm:prSet>
      <dgm:spPr/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3676F206-755A-4C01-9100-A873FDC0AB3F}" srcId="{28698D1D-E192-4F40-A5B1-8A56ADC1AC84}" destId="{3E972072-A6BC-42FA-9C83-F2C385273CCC}" srcOrd="9" destOrd="0" parTransId="{C6620F14-8367-4691-B2DE-32873C8CFCDB}" sibTransId="{6A4CD483-520C-4F48-A54E-3E2203C86136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E0521A3B-1ADD-4919-9054-2BD3C053BADE}" type="presOf" srcId="{2CA64D2D-F58E-4A7F-A3A9-475B8B32FDFB}" destId="{F57F3344-4D15-48ED-BF07-F78795AC82B7}" srcOrd="0" destOrd="0" presId="urn:microsoft.com/office/officeart/2005/8/layout/cycle3"/>
    <dgm:cxn modelId="{F5302A5C-3A24-48E1-859A-1E57C8161967}" srcId="{28698D1D-E192-4F40-A5B1-8A56ADC1AC84}" destId="{D242072E-5ED9-450D-BA32-7B798B877114}" srcOrd="5" destOrd="0" parTransId="{D2C9D932-E82E-4D4D-B351-F68FBF13AA25}" sibTransId="{B42DA852-1A5C-4CD2-9C26-44CE9EFA1461}"/>
    <dgm:cxn modelId="{6197C662-9D80-4438-8519-B7689891D65E}" type="presOf" srcId="{9708FC07-A9E6-4F1C-992A-253C75F90EBF}" destId="{514DF34A-A64A-4B3E-B43C-64A77FC9435C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64D20747-04FD-4BD7-AA58-CDBCA9D45234}" srcId="{28698D1D-E192-4F40-A5B1-8A56ADC1AC84}" destId="{EDE794AF-6624-460A-9C93-2ADDBA69CF7E}" srcOrd="7" destOrd="0" parTransId="{F3C90DE1-B5F5-413D-A6F9-16C1447B71DB}" sibTransId="{404B91A2-0A9B-4BB4-B609-0DCFCD623D9C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6B214483-FFDD-44FA-A5D5-AC90C20537BE}" srcId="{28698D1D-E192-4F40-A5B1-8A56ADC1AC84}" destId="{2CA64D2D-F58E-4A7F-A3A9-475B8B32FDFB}" srcOrd="6" destOrd="0" parTransId="{976A0D40-7838-42B5-BCA8-43C79E386E74}" sibTransId="{5DE6F4A3-F438-4255-9DBB-4A6BAD0E327E}"/>
    <dgm:cxn modelId="{D767A08E-98FA-45E6-BBD7-3EE4BCE8BEB4}" type="presOf" srcId="{D242072E-5ED9-450D-BA32-7B798B877114}" destId="{ADE87D86-2003-491A-A1F1-F71A7803E543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12EC7D2-BC99-48A6-9178-667374A68E4E}" srcId="{28698D1D-E192-4F40-A5B1-8A56ADC1AC84}" destId="{C07B317C-D823-4AB5-B39D-EA828B5D2832}" srcOrd="8" destOrd="0" parTransId="{F262D053-690B-4649-96BB-20BA16531DF5}" sibTransId="{A1A893C3-6C8A-4DFF-A465-F5E62C7B6B3D}"/>
    <dgm:cxn modelId="{DFA066D5-2CA6-4D9A-B886-A3A700FF3263}" srcId="{28698D1D-E192-4F40-A5B1-8A56ADC1AC84}" destId="{9708FC07-A9E6-4F1C-992A-253C75F90EBF}" srcOrd="10" destOrd="0" parTransId="{88878B79-F6CD-4F6C-A2EC-57B70B117E86}" sibTransId="{6DA0F801-05C6-493E-B5BE-D308AB36AEB8}"/>
    <dgm:cxn modelId="{73ACA6D9-B7B5-45EC-83EE-A2E4EF9A9054}" srcId="{28698D1D-E192-4F40-A5B1-8A56ADC1AC84}" destId="{100DAEDB-E449-456C-AE2C-32F1056956F6}" srcOrd="4" destOrd="0" parTransId="{F29AD349-24B5-40EF-9289-4FE8A7296E39}" sibTransId="{A2B410CC-DD9D-494A-AC2E-0E7C52035963}"/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BB640FEA-DEB6-48B0-AFFF-0AFAE0FAA96F}" type="presOf" srcId="{20481D26-62C5-4C1D-8B95-818B6DAD304E}" destId="{2603EFAF-C492-4625-80C7-A2CA7E215310}" srcOrd="0" destOrd="0" presId="urn:microsoft.com/office/officeart/2005/8/layout/cycle3"/>
    <dgm:cxn modelId="{8AE4CFEF-FF1A-4EF6-93E1-3EAD1CB32C33}" srcId="{28698D1D-E192-4F40-A5B1-8A56ADC1AC84}" destId="{20481D26-62C5-4C1D-8B95-818B6DAD304E}" srcOrd="3" destOrd="0" parTransId="{22EA6180-D971-456B-835E-F2F20F33AA55}" sibTransId="{449A7208-9042-4649-9A74-7373600430B4}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EF284CC4-1693-4F63-BE25-C2093A0E17DE}" type="presParOf" srcId="{62848F2D-D1C9-4946-87B9-0B442AAA7D4C}" destId="{2603EFAF-C492-4625-80C7-A2CA7E215310}" srcOrd="4" destOrd="0" presId="urn:microsoft.com/office/officeart/2005/8/layout/cycle3"/>
    <dgm:cxn modelId="{56A832C7-1421-485A-BE83-D4AE55980F67}" type="presParOf" srcId="{62848F2D-D1C9-4946-87B9-0B442AAA7D4C}" destId="{13906293-8EBE-4048-B7E3-657E912DED2B}" srcOrd="5" destOrd="0" presId="urn:microsoft.com/office/officeart/2005/8/layout/cycle3"/>
    <dgm:cxn modelId="{B099F31A-211C-4B6A-A0CD-49222379EEF5}" type="presParOf" srcId="{62848F2D-D1C9-4946-87B9-0B442AAA7D4C}" destId="{ADE87D86-2003-491A-A1F1-F71A7803E543}" srcOrd="6" destOrd="0" presId="urn:microsoft.com/office/officeart/2005/8/layout/cycle3"/>
    <dgm:cxn modelId="{3FBDA5EB-AF10-404C-847F-2A01C0EC4B58}" type="presParOf" srcId="{62848F2D-D1C9-4946-87B9-0B442AAA7D4C}" destId="{F57F3344-4D15-48ED-BF07-F78795AC82B7}" srcOrd="7" destOrd="0" presId="urn:microsoft.com/office/officeart/2005/8/layout/cycle3"/>
    <dgm:cxn modelId="{3A3400AD-BCA0-4B5E-B181-0C97C5A31AFD}" type="presParOf" srcId="{62848F2D-D1C9-4946-87B9-0B442AAA7D4C}" destId="{5A5F86F0-940C-4CC7-8AF3-3356DE242810}" srcOrd="8" destOrd="0" presId="urn:microsoft.com/office/officeart/2005/8/layout/cycle3"/>
    <dgm:cxn modelId="{B5CAF04F-DB9F-4C57-BECA-E8140B038E84}" type="presParOf" srcId="{62848F2D-D1C9-4946-87B9-0B442AAA7D4C}" destId="{D0BBC845-EF88-43B0-80CE-F2346E21D3E2}" srcOrd="9" destOrd="0" presId="urn:microsoft.com/office/officeart/2005/8/layout/cycle3"/>
    <dgm:cxn modelId="{25C825B6-7660-4ECF-BE82-1E2D9C6885E9}" type="presParOf" srcId="{62848F2D-D1C9-4946-87B9-0B442AAA7D4C}" destId="{324276DC-1A35-4AE0-86DA-38C5D1EB12A9}" srcOrd="10" destOrd="0" presId="urn:microsoft.com/office/officeart/2005/8/layout/cycle3"/>
    <dgm:cxn modelId="{6C313444-608B-4282-9081-4673DC0AA0CC}" type="presParOf" srcId="{62848F2D-D1C9-4946-87B9-0B442AAA7D4C}" destId="{514DF34A-A64A-4B3E-B43C-64A77FC9435C}" srcOrd="11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261809" y="65000"/>
          <a:ext cx="6494846" cy="6494846"/>
        </a:xfrm>
        <a:prstGeom prst="circularArrow">
          <a:avLst>
            <a:gd name="adj1" fmla="val 5544"/>
            <a:gd name="adj2" fmla="val 330680"/>
            <a:gd name="adj3" fmla="val 14605405"/>
            <a:gd name="adj4" fmla="val 16899127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78948" y="147335"/>
          <a:ext cx="1892913" cy="830181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Brilliance Boards and Brilliance Books have increased expectations of children’s work and they are excited to choose work for the board</a:t>
          </a:r>
        </a:p>
      </dsp:txBody>
      <dsp:txXfrm>
        <a:off x="3619474" y="187861"/>
        <a:ext cx="1811861" cy="749129"/>
      </dsp:txXfrm>
    </dsp:sp>
    <dsp:sp modelId="{27D19B1F-5F71-437F-8730-870D3ABA636C}">
      <dsp:nvSpPr>
        <dsp:cNvPr id="0" name=""/>
        <dsp:cNvSpPr/>
      </dsp:nvSpPr>
      <dsp:spPr>
        <a:xfrm>
          <a:off x="5766422" y="646447"/>
          <a:ext cx="1617000" cy="811817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introduction of the Golden Leaf in Celebration Assembly has also promoted the Brilliance Boards</a:t>
          </a:r>
        </a:p>
      </dsp:txBody>
      <dsp:txXfrm>
        <a:off x="5806052" y="686077"/>
        <a:ext cx="1537740" cy="732557"/>
      </dsp:txXfrm>
    </dsp:sp>
    <dsp:sp modelId="{F552EF09-E40D-4E05-A123-A6E41E0580F0}">
      <dsp:nvSpPr>
        <dsp:cNvPr id="0" name=""/>
        <dsp:cNvSpPr/>
      </dsp:nvSpPr>
      <dsp:spPr>
        <a:xfrm>
          <a:off x="6114468" y="1923533"/>
          <a:ext cx="1943606" cy="927328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staff, as part of our INSET day, were given time to look at the writing for different purposes documents and time  to plan writing units</a:t>
          </a:r>
        </a:p>
      </dsp:txBody>
      <dsp:txXfrm>
        <a:off x="6159736" y="1968801"/>
        <a:ext cx="1853070" cy="836792"/>
      </dsp:txXfrm>
    </dsp:sp>
    <dsp:sp modelId="{2603EFAF-C492-4625-80C7-A2CA7E215310}">
      <dsp:nvSpPr>
        <dsp:cNvPr id="0" name=""/>
        <dsp:cNvSpPr/>
      </dsp:nvSpPr>
      <dsp:spPr>
        <a:xfrm>
          <a:off x="6538220" y="3196421"/>
          <a:ext cx="1414797" cy="707398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use of Hot and Cold tasks and examples were discussed and are a non-negotiable</a:t>
          </a:r>
        </a:p>
      </dsp:txBody>
      <dsp:txXfrm>
        <a:off x="6572752" y="3230953"/>
        <a:ext cx="1345733" cy="638334"/>
      </dsp:txXfrm>
    </dsp:sp>
    <dsp:sp modelId="{13906293-8EBE-4048-B7E3-657E912DED2B}">
      <dsp:nvSpPr>
        <dsp:cNvPr id="0" name=""/>
        <dsp:cNvSpPr/>
      </dsp:nvSpPr>
      <dsp:spPr>
        <a:xfrm>
          <a:off x="5862344" y="4259154"/>
          <a:ext cx="1574966" cy="99005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Editing stations are being used effectively in KS2	and are being adapted for KS1 </a:t>
          </a:r>
        </a:p>
      </dsp:txBody>
      <dsp:txXfrm>
        <a:off x="5910674" y="4307484"/>
        <a:ext cx="1478306" cy="893393"/>
      </dsp:txXfrm>
    </dsp:sp>
    <dsp:sp modelId="{ADE87D86-2003-491A-A1F1-F71A7803E543}">
      <dsp:nvSpPr>
        <dsp:cNvPr id="0" name=""/>
        <dsp:cNvSpPr/>
      </dsp:nvSpPr>
      <dsp:spPr>
        <a:xfrm>
          <a:off x="4577056" y="5459724"/>
          <a:ext cx="1414797" cy="707398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introduction of Editing Stations has significantly helped children be more confident in editing their writing through the variety of questions suggested</a:t>
          </a:r>
        </a:p>
      </dsp:txBody>
      <dsp:txXfrm>
        <a:off x="4611588" y="5494256"/>
        <a:ext cx="1345733" cy="638334"/>
      </dsp:txXfrm>
    </dsp:sp>
    <dsp:sp modelId="{F57F3344-4D15-48ED-BF07-F78795AC82B7}">
      <dsp:nvSpPr>
        <dsp:cNvPr id="0" name=""/>
        <dsp:cNvSpPr/>
      </dsp:nvSpPr>
      <dsp:spPr>
        <a:xfrm>
          <a:off x="3016451" y="5459724"/>
          <a:ext cx="1414797" cy="707398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phonics test showed a higher overall score for Year 1 children and in retakes of Year 2’s</a:t>
          </a:r>
        </a:p>
      </dsp:txBody>
      <dsp:txXfrm>
        <a:off x="3050983" y="5494256"/>
        <a:ext cx="1345733" cy="638334"/>
      </dsp:txXfrm>
    </dsp:sp>
    <dsp:sp modelId="{5A5F86F0-940C-4CC7-8AF3-3356DE242810}">
      <dsp:nvSpPr>
        <dsp:cNvPr id="0" name=""/>
        <dsp:cNvSpPr/>
      </dsp:nvSpPr>
      <dsp:spPr>
        <a:xfrm>
          <a:off x="1615691" y="4518221"/>
          <a:ext cx="1414797" cy="707398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introduction of weekly spelling tests has improved progress in spelling both CEW and spelling rules (in Silver Birch)</a:t>
          </a:r>
        </a:p>
      </dsp:txBody>
      <dsp:txXfrm>
        <a:off x="1650223" y="4552753"/>
        <a:ext cx="1345733" cy="638334"/>
      </dsp:txXfrm>
    </dsp:sp>
    <dsp:sp modelId="{D0BBC845-EF88-43B0-80CE-F2346E21D3E2}">
      <dsp:nvSpPr>
        <dsp:cNvPr id="0" name=""/>
        <dsp:cNvSpPr/>
      </dsp:nvSpPr>
      <dsp:spPr>
        <a:xfrm>
          <a:off x="920075" y="3094400"/>
          <a:ext cx="1685221" cy="911440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The use of WAGOLL as a non-negotiable has helped children that may struggle, to get started</a:t>
          </a:r>
        </a:p>
      </dsp:txBody>
      <dsp:txXfrm>
        <a:off x="964568" y="3138893"/>
        <a:ext cx="1596235" cy="822454"/>
      </dsp:txXfrm>
    </dsp:sp>
    <dsp:sp modelId="{324276DC-1A35-4AE0-86DA-38C5D1EB12A9}">
      <dsp:nvSpPr>
        <dsp:cNvPr id="0" name=""/>
        <dsp:cNvSpPr/>
      </dsp:nvSpPr>
      <dsp:spPr>
        <a:xfrm>
          <a:off x="1277384" y="1651701"/>
          <a:ext cx="1414797" cy="70739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teaching assistants attended staff training about English and writing </a:t>
          </a:r>
        </a:p>
      </dsp:txBody>
      <dsp:txXfrm>
        <a:off x="1311916" y="1686233"/>
        <a:ext cx="1345733" cy="638334"/>
      </dsp:txXfrm>
    </dsp:sp>
    <dsp:sp modelId="{514DF34A-A64A-4B3E-B43C-64A77FC9435C}">
      <dsp:nvSpPr>
        <dsp:cNvPr id="0" name=""/>
        <dsp:cNvSpPr/>
      </dsp:nvSpPr>
      <dsp:spPr>
        <a:xfrm>
          <a:off x="1922849" y="646447"/>
          <a:ext cx="1414797" cy="707398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Giving opportunity to have free writing time and choice of how to publish has been introduced</a:t>
          </a:r>
        </a:p>
      </dsp:txBody>
      <dsp:txXfrm>
        <a:off x="1957381" y="680979"/>
        <a:ext cx="1345733" cy="638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99966345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</a:p>
          <a:p>
            <a:pPr algn="ctr"/>
            <a:r>
              <a:rPr lang="en-GB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208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Clare James</cp:lastModifiedBy>
  <cp:revision>28</cp:revision>
  <dcterms:created xsi:type="dcterms:W3CDTF">2015-12-14T14:06:32Z</dcterms:created>
  <dcterms:modified xsi:type="dcterms:W3CDTF">2025-07-07T15:49:46Z</dcterms:modified>
</cp:coreProperties>
</file>