
<file path=[Content_Types].xml><?xml version="1.0" encoding="utf-8"?>
<Types xmlns="http://schemas.openxmlformats.org/package/2006/content-types">
  <Default Extension="jpeg" ContentType="image/jpeg"/>
  <Default Extension="KkQQTFP4QsAq2XkX2FMVjbusE5RGpbyAsO"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3"/>
  </p:notesMasterIdLst>
  <p:handoutMasterIdLst>
    <p:handoutMasterId r:id="rId14"/>
  </p:handoutMasterIdLst>
  <p:sldIdLst>
    <p:sldId id="312" r:id="rId5"/>
    <p:sldId id="307" r:id="rId6"/>
    <p:sldId id="304" r:id="rId7"/>
    <p:sldId id="281" r:id="rId8"/>
    <p:sldId id="282" r:id="rId9"/>
    <p:sldId id="317" r:id="rId10"/>
    <p:sldId id="318" r:id="rId11"/>
    <p:sldId id="319" r:id="rId1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DCE"/>
    <a:srgbClr val="FDFBF6"/>
    <a:srgbClr val="202C8F"/>
    <a:srgbClr val="AAC4E9"/>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5388" autoAdjust="0"/>
  </p:normalViewPr>
  <p:slideViewPr>
    <p:cSldViewPr snapToGrid="0" snapToObjects="1">
      <p:cViewPr varScale="1">
        <p:scale>
          <a:sx n="94" d="100"/>
          <a:sy n="94" d="100"/>
        </p:scale>
        <p:origin x="264" y="53"/>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2946347" cy="497784"/>
          </a:xfrm>
          <a:prstGeom prst="rect">
            <a:avLst/>
          </a:prstGeom>
        </p:spPr>
        <p:txBody>
          <a:bodyPr vert="horz" lIns="40142" tIns="20071" rIns="40142" bIns="20071" rtlCol="0"/>
          <a:lstStyle>
            <a:lvl1pPr algn="l">
              <a:defRPr sz="5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3851342" y="0"/>
            <a:ext cx="2946347" cy="497784"/>
          </a:xfrm>
          <a:prstGeom prst="rect">
            <a:avLst/>
          </a:prstGeom>
        </p:spPr>
        <p:txBody>
          <a:bodyPr vert="horz" lIns="40142" tIns="20071" rIns="40142" bIns="20071" rtlCol="0"/>
          <a:lstStyle>
            <a:lvl1pPr algn="r">
              <a:defRPr sz="500"/>
            </a:lvl1pPr>
          </a:lstStyle>
          <a:p>
            <a:fld id="{AA970FB6-164E-0840-A35B-09E9F3D45F76}" type="datetimeyyyy">
              <a:rPr lang="en-US" smtClean="0"/>
              <a:t>2026</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9432029"/>
            <a:ext cx="2946347" cy="497784"/>
          </a:xfrm>
          <a:prstGeom prst="rect">
            <a:avLst/>
          </a:prstGeom>
        </p:spPr>
        <p:txBody>
          <a:bodyPr vert="horz" lIns="40142" tIns="20071" rIns="40142" bIns="20071" rtlCol="0" anchor="b"/>
          <a:lstStyle>
            <a:lvl1pPr algn="l">
              <a:defRPr sz="5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3851342" y="9432029"/>
            <a:ext cx="2946347" cy="497784"/>
          </a:xfrm>
          <a:prstGeom prst="rect">
            <a:avLst/>
          </a:prstGeom>
        </p:spPr>
        <p:txBody>
          <a:bodyPr vert="horz" lIns="40142" tIns="20071" rIns="40142" bIns="20071" rtlCol="0" anchor="b"/>
          <a:lstStyle>
            <a:lvl1pPr algn="r">
              <a:defRPr sz="5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7887" cy="3351213"/>
          </a:xfrm>
          <a:prstGeom prst="rect">
            <a:avLst/>
          </a:prstGeom>
          <a:noFill/>
          <a:ln w="12700">
            <a:solidFill>
              <a:prstClr val="black"/>
            </a:solidFill>
          </a:ln>
        </p:spPr>
      </p:sp>
      <p:sp>
        <p:nvSpPr>
          <p:cNvPr id="3" name="Notes Placeholder 2"/>
          <p:cNvSpPr>
            <a:spLocks noGrp="1"/>
          </p:cNvSpPr>
          <p:nvPr>
            <p:ph type="body" idx="1"/>
          </p:nvPr>
        </p:nvSpPr>
        <p:spPr>
          <a:xfrm>
            <a:off x="679927" y="4778722"/>
            <a:ext cx="5439410" cy="3909864"/>
          </a:xfrm>
          <a:prstGeom prst="rect">
            <a:avLst/>
          </a:prstGeom>
        </p:spPr>
        <p:txBody>
          <a:bodyPr lIns="40142" tIns="20071" rIns="40142" bIns="20071"/>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7887" cy="3351213"/>
          </a:xfrm>
          <a:prstGeom prst="rect">
            <a:avLst/>
          </a:prstGeom>
          <a:noFill/>
          <a:ln w="12700">
            <a:solidFill>
              <a:prstClr val="black"/>
            </a:solidFill>
          </a:ln>
        </p:spPr>
      </p:sp>
      <p:sp>
        <p:nvSpPr>
          <p:cNvPr id="3" name="Notes Placeholder 2"/>
          <p:cNvSpPr>
            <a:spLocks noGrp="1"/>
          </p:cNvSpPr>
          <p:nvPr>
            <p:ph type="body" idx="1"/>
          </p:nvPr>
        </p:nvSpPr>
        <p:spPr>
          <a:xfrm>
            <a:off x="679927" y="4778722"/>
            <a:ext cx="5439410" cy="3909864"/>
          </a:xfrm>
          <a:prstGeom prst="rect">
            <a:avLst/>
          </a:prstGeom>
        </p:spPr>
        <p:txBody>
          <a:bodyPr lIns="40142" tIns="20071" rIns="40142" bIns="20071"/>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7887" cy="3351213"/>
          </a:xfrm>
          <a:prstGeom prst="rect">
            <a:avLst/>
          </a:prstGeom>
          <a:noFill/>
          <a:ln w="12700">
            <a:solidFill>
              <a:prstClr val="black"/>
            </a:solidFill>
          </a:ln>
        </p:spPr>
      </p:sp>
      <p:sp>
        <p:nvSpPr>
          <p:cNvPr id="3" name="Notes Placeholder 2"/>
          <p:cNvSpPr>
            <a:spLocks noGrp="1"/>
          </p:cNvSpPr>
          <p:nvPr>
            <p:ph type="body" idx="1"/>
          </p:nvPr>
        </p:nvSpPr>
        <p:spPr>
          <a:xfrm>
            <a:off x="679927" y="4778722"/>
            <a:ext cx="5439410" cy="3909864"/>
          </a:xfrm>
          <a:prstGeom prst="rect">
            <a:avLst/>
          </a:prstGeom>
        </p:spPr>
        <p:txBody>
          <a:bodyPr lIns="40142" tIns="20071" rIns="40142" bIns="20071"/>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7887" cy="3351213"/>
          </a:xfrm>
          <a:prstGeom prst="rect">
            <a:avLst/>
          </a:prstGeom>
          <a:noFill/>
          <a:ln w="12700">
            <a:solidFill>
              <a:prstClr val="black"/>
            </a:solidFill>
          </a:ln>
        </p:spPr>
      </p:sp>
      <p:sp>
        <p:nvSpPr>
          <p:cNvPr id="3" name="Notes Placeholder 2"/>
          <p:cNvSpPr>
            <a:spLocks noGrp="1"/>
          </p:cNvSpPr>
          <p:nvPr>
            <p:ph type="body" idx="1"/>
          </p:nvPr>
        </p:nvSpPr>
        <p:spPr>
          <a:xfrm>
            <a:off x="679927" y="4778722"/>
            <a:ext cx="5439410" cy="3909864"/>
          </a:xfrm>
          <a:prstGeom prst="rect">
            <a:avLst/>
          </a:prstGeom>
        </p:spPr>
        <p:txBody>
          <a:bodyPr lIns="40142" tIns="20071" rIns="40142" bIns="20071"/>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7887" cy="3351213"/>
          </a:xfrm>
          <a:prstGeom prst="rect">
            <a:avLst/>
          </a:prstGeom>
          <a:noFill/>
          <a:ln w="12700">
            <a:solidFill>
              <a:prstClr val="black"/>
            </a:solidFill>
          </a:ln>
        </p:spPr>
      </p:sp>
      <p:sp>
        <p:nvSpPr>
          <p:cNvPr id="3" name="Notes Placeholder 2"/>
          <p:cNvSpPr>
            <a:spLocks noGrp="1"/>
          </p:cNvSpPr>
          <p:nvPr>
            <p:ph type="body" idx="1"/>
          </p:nvPr>
        </p:nvSpPr>
        <p:spPr>
          <a:xfrm>
            <a:off x="679927" y="4778722"/>
            <a:ext cx="5439410" cy="3909864"/>
          </a:xfrm>
          <a:prstGeom prst="rect">
            <a:avLst/>
          </a:prstGeom>
        </p:spPr>
        <p:txBody>
          <a:bodyPr lIns="40142" tIns="20071" rIns="40142" bIns="20071"/>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7887" cy="3351213"/>
          </a:xfrm>
          <a:prstGeom prst="rect">
            <a:avLst/>
          </a:prstGeom>
          <a:noFill/>
          <a:ln w="12700">
            <a:solidFill>
              <a:prstClr val="black"/>
            </a:solidFill>
          </a:ln>
        </p:spPr>
      </p:sp>
      <p:sp>
        <p:nvSpPr>
          <p:cNvPr id="3" name="Notes Placeholder 2"/>
          <p:cNvSpPr>
            <a:spLocks noGrp="1"/>
          </p:cNvSpPr>
          <p:nvPr>
            <p:ph type="body" idx="1"/>
          </p:nvPr>
        </p:nvSpPr>
        <p:spPr>
          <a:xfrm>
            <a:off x="679927" y="4778722"/>
            <a:ext cx="5439410" cy="3909864"/>
          </a:xfrm>
          <a:prstGeom prst="rect">
            <a:avLst/>
          </a:prstGeom>
        </p:spPr>
        <p:txBody>
          <a:bodyPr lIns="40142" tIns="20071" rIns="40142" bIns="20071"/>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GB"/>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GB"/>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KkQQTFP4QsAq2XkX2FMVjbusE5RGpbyAsO"/><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www.deviantart.com/the-smiling-pony/art/Question-marks-cutie-mark-26194610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err="1">
                <a:solidFill>
                  <a:schemeClr val="accent6">
                    <a:lumMod val="75000"/>
                  </a:schemeClr>
                </a:solidFill>
              </a:rPr>
              <a:t>Bolney</a:t>
            </a:r>
            <a:r>
              <a:rPr lang="en-US" dirty="0">
                <a:solidFill>
                  <a:schemeClr val="accent6">
                    <a:lumMod val="75000"/>
                  </a:schemeClr>
                </a:solidFill>
              </a:rPr>
              <a:t> church of </a:t>
            </a:r>
            <a:r>
              <a:rPr lang="en-US" dirty="0" err="1">
                <a:solidFill>
                  <a:schemeClr val="accent6">
                    <a:lumMod val="75000"/>
                  </a:schemeClr>
                </a:solidFill>
              </a:rPr>
              <a:t>england</a:t>
            </a:r>
            <a:r>
              <a:rPr lang="en-US" dirty="0">
                <a:solidFill>
                  <a:schemeClr val="accent6">
                    <a:lumMod val="75000"/>
                  </a:schemeClr>
                </a:solidFill>
              </a:rPr>
              <a:t> primary school </a:t>
            </a:r>
            <a:br>
              <a:rPr lang="en-US" dirty="0">
                <a:solidFill>
                  <a:schemeClr val="accent6">
                    <a:lumMod val="75000"/>
                  </a:schemeClr>
                </a:solidFill>
              </a:rPr>
            </a:br>
            <a:r>
              <a:rPr lang="en-US" dirty="0" err="1">
                <a:solidFill>
                  <a:schemeClr val="accent6">
                    <a:lumMod val="75000"/>
                  </a:schemeClr>
                </a:solidFill>
              </a:rPr>
              <a:t>behavioUr</a:t>
            </a:r>
            <a:r>
              <a:rPr lang="en-US" dirty="0">
                <a:solidFill>
                  <a:schemeClr val="accent6">
                    <a:lumMod val="75000"/>
                  </a:schemeClr>
                </a:solidFill>
              </a:rPr>
              <a:t> policy </a:t>
            </a:r>
          </a:p>
        </p:txBody>
      </p:sp>
      <p:sp>
        <p:nvSpPr>
          <p:cNvPr id="3" name="TextBox 2">
            <a:extLst>
              <a:ext uri="{FF2B5EF4-FFF2-40B4-BE49-F238E27FC236}">
                <a16:creationId xmlns:a16="http://schemas.microsoft.com/office/drawing/2014/main" id="{FF7772A6-A099-4456-9251-EB50487B9F0B}"/>
              </a:ext>
            </a:extLst>
          </p:cNvPr>
          <p:cNvSpPr txBox="1"/>
          <p:nvPr/>
        </p:nvSpPr>
        <p:spPr>
          <a:xfrm>
            <a:off x="8077200" y="6211669"/>
            <a:ext cx="3236258" cy="646331"/>
          </a:xfrm>
          <a:prstGeom prst="rect">
            <a:avLst/>
          </a:prstGeom>
          <a:noFill/>
        </p:spPr>
        <p:txBody>
          <a:bodyPr wrap="square" rtlCol="0">
            <a:spAutoFit/>
          </a:bodyPr>
          <a:lstStyle/>
          <a:p>
            <a:r>
              <a:rPr lang="en-GB" b="1" dirty="0">
                <a:solidFill>
                  <a:schemeClr val="bg1"/>
                </a:solidFill>
              </a:rPr>
              <a:t>Updated by the School Council Summer 2026</a:t>
            </a:r>
          </a:p>
        </p:txBody>
      </p:sp>
      <p:pic>
        <p:nvPicPr>
          <p:cNvPr id="4" name="Picture 3">
            <a:extLst>
              <a:ext uri="{FF2B5EF4-FFF2-40B4-BE49-F238E27FC236}">
                <a16:creationId xmlns:a16="http://schemas.microsoft.com/office/drawing/2014/main" id="{8D427612-3862-413C-8BF6-C31B7982147E}"/>
              </a:ext>
            </a:extLst>
          </p:cNvPr>
          <p:cNvPicPr/>
          <p:nvPr/>
        </p:nvPicPr>
        <p:blipFill>
          <a:blip r:embed="rId3">
            <a:extLst>
              <a:ext uri="{28A0092B-C50C-407E-A947-70E740481C1C}">
                <a14:useLocalDpi xmlns:a14="http://schemas.microsoft.com/office/drawing/2010/main" val="0"/>
              </a:ext>
            </a:extLst>
          </a:blip>
          <a:stretch>
            <a:fillRect/>
          </a:stretch>
        </p:blipFill>
        <p:spPr>
          <a:xfrm>
            <a:off x="293980" y="242686"/>
            <a:ext cx="1338049" cy="1447218"/>
          </a:xfrm>
          <a:prstGeom prst="rect">
            <a:avLst/>
          </a:prstGeom>
        </p:spPr>
      </p:pic>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226424" y="1295486"/>
            <a:ext cx="6199603" cy="5477392"/>
          </a:xfrm>
        </p:spPr>
        <p:txBody>
          <a:bodyPr/>
          <a:lstStyle/>
          <a:p>
            <a:br>
              <a:rPr lang="en-US" dirty="0"/>
            </a:br>
            <a:br>
              <a:rPr lang="en-US" dirty="0"/>
            </a:br>
            <a:br>
              <a:rPr lang="en-US" dirty="0"/>
            </a:br>
            <a:br>
              <a:rPr lang="en-US" dirty="0"/>
            </a:br>
            <a:br>
              <a:rPr lang="en-US" dirty="0"/>
            </a:br>
            <a:r>
              <a:rPr lang="en-US" sz="4000" dirty="0"/>
              <a:t>What is </a:t>
            </a:r>
            <a:r>
              <a:rPr lang="en-US" dirty="0"/>
              <a:t>behaviour</a:t>
            </a:r>
            <a:r>
              <a:rPr lang="en-US" sz="4000" dirty="0"/>
              <a:t>?</a:t>
            </a:r>
            <a:br>
              <a:rPr lang="en-US" sz="2000" dirty="0"/>
            </a:br>
            <a:r>
              <a:rPr lang="en-US" sz="2800" dirty="0"/>
              <a:t>behaviour is considering others and following all our school rules and values such as respect, resilience, love and honesty. </a:t>
            </a:r>
            <a:br>
              <a:rPr lang="en-US" sz="2800" dirty="0"/>
            </a:br>
            <a:r>
              <a:rPr lang="en-US" sz="2800" dirty="0"/>
              <a:t>Attitude and paying attention in class is also behaviour.</a:t>
            </a:r>
            <a:br>
              <a:rPr lang="en-US" sz="4800" dirty="0"/>
            </a:br>
            <a:br>
              <a:rPr lang="en-US" sz="4400" dirty="0"/>
            </a:br>
            <a:br>
              <a:rPr lang="en-US" dirty="0"/>
            </a:br>
            <a:br>
              <a:rPr lang="en-US" dirty="0"/>
            </a:br>
            <a:br>
              <a:rPr lang="en-US" dirty="0"/>
            </a:br>
            <a:br>
              <a:rPr lang="en-US" dirty="0"/>
            </a:br>
            <a:endParaRPr lang="en-US" dirty="0"/>
          </a:p>
        </p:txBody>
      </p:sp>
      <p:pic>
        <p:nvPicPr>
          <p:cNvPr id="6" name="Picture Placeholder 5">
            <a:extLst>
              <a:ext uri="{FF2B5EF4-FFF2-40B4-BE49-F238E27FC236}">
                <a16:creationId xmlns:a16="http://schemas.microsoft.com/office/drawing/2014/main" id="{1525E1D8-DE88-4DAF-937C-7948B5AF8F01}"/>
              </a:ext>
            </a:extLst>
          </p:cNvPr>
          <p:cNvPicPr>
            <a:picLocks noGrp="1" noChangeAspect="1"/>
          </p:cNvPicPr>
          <p:nvPr>
            <p:ph type="pic" sz="quarter" idx="11"/>
          </p:nvPr>
        </p:nvPicPr>
        <p:blipFill>
          <a:blip r:embed="rId3">
            <a:extLst>
              <a:ext uri="{837473B0-CC2E-450A-ABE3-18F120FF3D39}">
                <a1611:picAttrSrcUrl xmlns:a1611="http://schemas.microsoft.com/office/drawing/2016/11/main" r:id="rId4"/>
              </a:ext>
            </a:extLst>
          </a:blip>
          <a:srcRect l="16158" r="16158"/>
          <a:stretch>
            <a:fillRect/>
          </a:stretch>
        </p:blipFill>
        <p:spPr>
          <a:xfrm>
            <a:off x="765973" y="323334"/>
            <a:ext cx="3916899" cy="5733340"/>
          </a:xfrm>
        </p:spPr>
      </p:pic>
      <p:sp>
        <p:nvSpPr>
          <p:cNvPr id="8" name="TextBox 7">
            <a:extLst>
              <a:ext uri="{FF2B5EF4-FFF2-40B4-BE49-F238E27FC236}">
                <a16:creationId xmlns:a16="http://schemas.microsoft.com/office/drawing/2014/main" id="{1F2514F2-8ABD-473B-A379-CEE1DD7E3CA6}"/>
              </a:ext>
            </a:extLst>
          </p:cNvPr>
          <p:cNvSpPr txBox="1"/>
          <p:nvPr/>
        </p:nvSpPr>
        <p:spPr>
          <a:xfrm>
            <a:off x="765973" y="7019588"/>
            <a:ext cx="3916899" cy="230832"/>
          </a:xfrm>
          <a:prstGeom prst="rect">
            <a:avLst/>
          </a:prstGeom>
          <a:noFill/>
        </p:spPr>
        <p:txBody>
          <a:bodyPr wrap="square" rtlCol="0">
            <a:spAutoFit/>
          </a:bodyPr>
          <a:lstStyle/>
          <a:p>
            <a:r>
              <a:rPr lang="en-GB" sz="900">
                <a:hlinkClick r:id="rId4" tooltip="https://www.deviantart.com/the-smiling-pony/art/Question-marks-cutie-mark-261946101"/>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290649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625642"/>
            <a:ext cx="6583680" cy="664143"/>
          </a:xfrm>
        </p:spPr>
        <p:txBody>
          <a:bodyPr/>
          <a:lstStyle/>
          <a:p>
            <a:r>
              <a:rPr lang="en-US" dirty="0"/>
              <a:t>Our School rules</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1414913"/>
            <a:ext cx="6583680" cy="5101389"/>
          </a:xfrm>
        </p:spPr>
        <p:style>
          <a:lnRef idx="2">
            <a:schemeClr val="dk1"/>
          </a:lnRef>
          <a:fillRef idx="1">
            <a:schemeClr val="lt1"/>
          </a:fillRef>
          <a:effectRef idx="0">
            <a:schemeClr val="dk1"/>
          </a:effectRef>
          <a:fontRef idx="minor">
            <a:schemeClr val="dk1"/>
          </a:fontRef>
        </p:style>
        <p:txBody>
          <a:bodyPr>
            <a:normAutofit fontScale="92500"/>
          </a:bodyPr>
          <a:lstStyle/>
          <a:p>
            <a:r>
              <a:rPr lang="en-US" sz="3200" dirty="0"/>
              <a:t>Our school rules include the three easy steps that are very simple to follow:</a:t>
            </a:r>
          </a:p>
          <a:p>
            <a:r>
              <a:rPr lang="en-US" sz="3200" dirty="0"/>
              <a:t>Be safe </a:t>
            </a:r>
          </a:p>
          <a:p>
            <a:r>
              <a:rPr lang="en-US" sz="3200" dirty="0"/>
              <a:t>Be respectful</a:t>
            </a:r>
          </a:p>
          <a:p>
            <a:r>
              <a:rPr lang="en-US" sz="3200" dirty="0"/>
              <a:t>Be ready</a:t>
            </a:r>
          </a:p>
          <a:p>
            <a:r>
              <a:rPr lang="en-US" sz="3200" dirty="0"/>
              <a:t>We always try to use positive language as well as mutual respect for each other.</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a:lstStyle/>
          <a:p>
            <a:r>
              <a:rPr lang="en-US" dirty="0"/>
              <a:t>Rewards</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721895" y="2021305"/>
            <a:ext cx="5259554" cy="4600876"/>
          </a:xfrm>
        </p:spPr>
        <p:style>
          <a:lnRef idx="2">
            <a:schemeClr val="dk1"/>
          </a:lnRef>
          <a:fillRef idx="1">
            <a:schemeClr val="lt1"/>
          </a:fillRef>
          <a:effectRef idx="0">
            <a:schemeClr val="dk1"/>
          </a:effectRef>
          <a:fontRef idx="minor">
            <a:schemeClr val="dk1"/>
          </a:fontRef>
        </p:style>
        <p:txBody>
          <a:bodyPr>
            <a:normAutofit fontScale="92500"/>
          </a:bodyPr>
          <a:lstStyle/>
          <a:p>
            <a:r>
              <a:rPr lang="en-US" sz="2800" dirty="0"/>
              <a:t>Rewards are given for positive </a:t>
            </a:r>
            <a:r>
              <a:rPr lang="en-US" sz="2800" dirty="0" err="1"/>
              <a:t>behaviour</a:t>
            </a:r>
            <a:r>
              <a:rPr lang="en-US" sz="2800" dirty="0"/>
              <a:t> and following the school rules. The rewards might be: free time, counters and marbles (in our class jars) and oak leaves in assembly. You might get one of these rewards for being kind and following rule that are currently in place. We also have value certificates, golden leaves and art leaves which are handed out by our classmates and teachers.   </a:t>
            </a:r>
          </a:p>
        </p:txBody>
      </p:sp>
      <p:sp>
        <p:nvSpPr>
          <p:cNvPr id="5" name="Picture Placeholder 4">
            <a:extLst>
              <a:ext uri="{FF2B5EF4-FFF2-40B4-BE49-F238E27FC236}">
                <a16:creationId xmlns:a16="http://schemas.microsoft.com/office/drawing/2014/main" id="{E4526E89-BC78-46A6-A693-10E9C971D6C4}"/>
              </a:ext>
            </a:extLst>
          </p:cNvPr>
          <p:cNvSpPr>
            <a:spLocks noGrp="1"/>
          </p:cNvSpPr>
          <p:nvPr>
            <p:ph type="pic" sz="quarter" idx="11"/>
          </p:nvPr>
        </p:nvSpPr>
        <p:spPr/>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dirty="0"/>
              <a:t>What is unacceptable </a:t>
            </a:r>
            <a:r>
              <a:rPr lang="en-US" dirty="0" err="1"/>
              <a:t>behaviour</a:t>
            </a:r>
            <a:r>
              <a:rPr lang="en-US" dirty="0"/>
              <a:t>?</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953392"/>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3600" dirty="0"/>
              <a:t>Being rude to teachers and our classmates, fighting even if it is games and not thinking about others’ feelings is also considered unacceptable </a:t>
            </a:r>
            <a:r>
              <a:rPr lang="en-US" sz="3600" dirty="0" err="1"/>
              <a:t>behaviour</a:t>
            </a:r>
            <a:r>
              <a:rPr lang="en-US" sz="3600" dirty="0"/>
              <a:t> and you will get a consequence if you do one of these things. </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965393"/>
            <a:ext cx="7631709" cy="1091627"/>
          </a:xfrm>
        </p:spPr>
        <p:txBody>
          <a:bodyPr/>
          <a:lstStyle/>
          <a:p>
            <a:r>
              <a:rPr lang="en-US" dirty="0"/>
              <a:t>consequences</a:t>
            </a:r>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914400" y="2303463"/>
            <a:ext cx="3282950" cy="4143375"/>
          </a:xfrm>
        </p:spPr>
        <p:txBody>
          <a:bodyPr>
            <a:normAutofit/>
          </a:bodyPr>
          <a:lstStyle/>
          <a:p>
            <a:pPr marL="0" indent="0">
              <a:buNone/>
            </a:pPr>
            <a:endParaRPr lang="en-US" dirty="0"/>
          </a:p>
        </p:txBody>
      </p:sp>
      <p:sp>
        <p:nvSpPr>
          <p:cNvPr id="13" name="Content Placeholder 5">
            <a:extLst>
              <a:ext uri="{FF2B5EF4-FFF2-40B4-BE49-F238E27FC236}">
                <a16:creationId xmlns:a16="http://schemas.microsoft.com/office/drawing/2014/main" id="{58AC0C8B-8A7A-9FAE-2D0F-4D1C3A8C3FA5}"/>
              </a:ext>
            </a:extLst>
          </p:cNvPr>
          <p:cNvSpPr>
            <a:spLocks noGrp="1"/>
          </p:cNvSpPr>
          <p:nvPr>
            <p:ph sz="half" idx="1"/>
          </p:nvPr>
        </p:nvSpPr>
        <p:spPr>
          <a:xfrm>
            <a:off x="4781550" y="2303463"/>
            <a:ext cx="3763963" cy="4143375"/>
          </a:xfrm>
        </p:spPr>
        <p:style>
          <a:lnRef idx="2">
            <a:schemeClr val="dk1"/>
          </a:lnRef>
          <a:fillRef idx="1">
            <a:schemeClr val="lt1"/>
          </a:fillRef>
          <a:effectRef idx="0">
            <a:schemeClr val="dk1"/>
          </a:effectRef>
          <a:fontRef idx="minor">
            <a:schemeClr val="dk1"/>
          </a:fontRef>
        </p:style>
        <p:txBody>
          <a:bodyPr>
            <a:normAutofit/>
          </a:bodyPr>
          <a:lstStyle/>
          <a:p>
            <a:r>
              <a:rPr lang="en-US" sz="2800" dirty="0"/>
              <a:t>Some of our consequences here at Bolney are losing time, having to go to Ms Lofthouse, getting in trouble and sitting out of activities and sometimes missing break.</a:t>
            </a:r>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194161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260C-4134-44E8-9784-AC85C41A16B6}"/>
              </a:ext>
            </a:extLst>
          </p:cNvPr>
          <p:cNvSpPr>
            <a:spLocks noGrp="1"/>
          </p:cNvSpPr>
          <p:nvPr>
            <p:ph type="title"/>
          </p:nvPr>
        </p:nvSpPr>
        <p:spPr/>
        <p:txBody>
          <a:bodyPr/>
          <a:lstStyle/>
          <a:p>
            <a:r>
              <a:rPr lang="en-GB" dirty="0"/>
              <a:t>P.A.C.E</a:t>
            </a:r>
          </a:p>
        </p:txBody>
      </p:sp>
      <p:sp>
        <p:nvSpPr>
          <p:cNvPr id="3" name="Content Placeholder 2">
            <a:extLst>
              <a:ext uri="{FF2B5EF4-FFF2-40B4-BE49-F238E27FC236}">
                <a16:creationId xmlns:a16="http://schemas.microsoft.com/office/drawing/2014/main" id="{A6C45AA4-F3EE-4BF9-8228-E940DEE61761}"/>
              </a:ext>
            </a:extLst>
          </p:cNvPr>
          <p:cNvSpPr>
            <a:spLocks noGrp="1"/>
          </p:cNvSpPr>
          <p:nvPr>
            <p:ph sz="half" idx="15"/>
          </p:nvPr>
        </p:nvSpPr>
        <p:spPr>
          <a:xfrm>
            <a:off x="702644" y="2303028"/>
            <a:ext cx="3283119" cy="4144192"/>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sz="2800" dirty="0"/>
              <a:t>At Bolney we use PACE to help us with learning and behaviour. P.A.C.E stands for:</a:t>
            </a:r>
          </a:p>
          <a:p>
            <a:r>
              <a:rPr lang="en-GB" sz="2800" dirty="0"/>
              <a:t>P = playfulness </a:t>
            </a:r>
          </a:p>
          <a:p>
            <a:r>
              <a:rPr lang="en-GB" sz="2800" dirty="0"/>
              <a:t>A = acceptance</a:t>
            </a:r>
          </a:p>
          <a:p>
            <a:r>
              <a:rPr lang="en-GB" sz="2800" dirty="0"/>
              <a:t>C = curiosity</a:t>
            </a:r>
          </a:p>
          <a:p>
            <a:r>
              <a:rPr lang="en-GB" sz="2800" dirty="0"/>
              <a:t>E = empathy </a:t>
            </a:r>
          </a:p>
        </p:txBody>
      </p:sp>
      <p:sp>
        <p:nvSpPr>
          <p:cNvPr id="4" name="Content Placeholder 3">
            <a:extLst>
              <a:ext uri="{FF2B5EF4-FFF2-40B4-BE49-F238E27FC236}">
                <a16:creationId xmlns:a16="http://schemas.microsoft.com/office/drawing/2014/main" id="{16F4B4AD-2CA0-4F37-A138-ECE11EF0CF57}"/>
              </a:ext>
            </a:extLst>
          </p:cNvPr>
          <p:cNvSpPr>
            <a:spLocks noGrp="1"/>
          </p:cNvSpPr>
          <p:nvPr>
            <p:ph sz="half" idx="1"/>
          </p:nvPr>
        </p:nvSpPr>
        <p:spPr/>
        <p:txBody>
          <a:bodyPr>
            <a:normAutofit lnSpcReduction="10000"/>
          </a:bodyPr>
          <a:lstStyle/>
          <a:p>
            <a:r>
              <a:rPr lang="en-GB" sz="3600" dirty="0"/>
              <a:t>All the letters of P.A.C.E are four ways to help our friends, classmates and staff members when they might be upset\angry or annoyed.</a:t>
            </a:r>
          </a:p>
        </p:txBody>
      </p:sp>
      <p:sp>
        <p:nvSpPr>
          <p:cNvPr id="5" name="Picture Placeholder 4">
            <a:extLst>
              <a:ext uri="{FF2B5EF4-FFF2-40B4-BE49-F238E27FC236}">
                <a16:creationId xmlns:a16="http://schemas.microsoft.com/office/drawing/2014/main" id="{4E98A07C-B1B1-47D3-81E0-455DE9664A1C}"/>
              </a:ext>
            </a:extLst>
          </p:cNvPr>
          <p:cNvSpPr>
            <a:spLocks noGrp="1"/>
          </p:cNvSpPr>
          <p:nvPr>
            <p:ph type="pic" sz="quarter" idx="14"/>
          </p:nvPr>
        </p:nvSpPr>
        <p:spPr>
          <a:xfrm>
            <a:off x="8415713" y="965393"/>
            <a:ext cx="3202545" cy="5892607"/>
          </a:xfrm>
        </p:spPr>
      </p:sp>
      <p:sp>
        <p:nvSpPr>
          <p:cNvPr id="6" name="Slide Number Placeholder 5">
            <a:extLst>
              <a:ext uri="{FF2B5EF4-FFF2-40B4-BE49-F238E27FC236}">
                <a16:creationId xmlns:a16="http://schemas.microsoft.com/office/drawing/2014/main" id="{50BC20BA-2773-4A6E-A2D0-6FC6F30D0602}"/>
              </a:ext>
            </a:extLst>
          </p:cNvPr>
          <p:cNvSpPr>
            <a:spLocks noGrp="1"/>
          </p:cNvSpPr>
          <p:nvPr>
            <p:ph type="sldNum" sz="quarter" idx="10"/>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313206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49A5-4E0D-4D55-A079-C99A56B38470}"/>
              </a:ext>
            </a:extLst>
          </p:cNvPr>
          <p:cNvSpPr>
            <a:spLocks noGrp="1"/>
          </p:cNvSpPr>
          <p:nvPr>
            <p:ph type="ctrTitle"/>
          </p:nvPr>
        </p:nvSpPr>
        <p:spPr/>
        <p:txBody>
          <a:bodyPr/>
          <a:lstStyle/>
          <a:p>
            <a:r>
              <a:rPr lang="en-GB" dirty="0" err="1"/>
              <a:t>Bolney</a:t>
            </a:r>
            <a:r>
              <a:rPr lang="en-GB" dirty="0"/>
              <a:t> church of </a:t>
            </a:r>
            <a:r>
              <a:rPr lang="en-GB" dirty="0" err="1"/>
              <a:t>england</a:t>
            </a:r>
            <a:r>
              <a:rPr lang="en-GB" dirty="0"/>
              <a:t> primary school </a:t>
            </a:r>
            <a:br>
              <a:rPr lang="en-GB" dirty="0"/>
            </a:br>
            <a:r>
              <a:rPr lang="en-GB" dirty="0"/>
              <a:t>behaviour policy </a:t>
            </a:r>
          </a:p>
        </p:txBody>
      </p:sp>
      <p:pic>
        <p:nvPicPr>
          <p:cNvPr id="3" name="Picture 2">
            <a:extLst>
              <a:ext uri="{FF2B5EF4-FFF2-40B4-BE49-F238E27FC236}">
                <a16:creationId xmlns:a16="http://schemas.microsoft.com/office/drawing/2014/main" id="{298454AA-EFA9-4A8B-ACCC-C831085C76B1}"/>
              </a:ext>
            </a:extLst>
          </p:cNvPr>
          <p:cNvPicPr/>
          <p:nvPr/>
        </p:nvPicPr>
        <p:blipFill>
          <a:blip r:embed="rId2">
            <a:extLst>
              <a:ext uri="{28A0092B-C50C-407E-A947-70E740481C1C}">
                <a14:useLocalDpi xmlns:a14="http://schemas.microsoft.com/office/drawing/2010/main" val="0"/>
              </a:ext>
            </a:extLst>
          </a:blip>
          <a:stretch>
            <a:fillRect/>
          </a:stretch>
        </p:blipFill>
        <p:spPr>
          <a:xfrm>
            <a:off x="189809" y="332389"/>
            <a:ext cx="1257026" cy="1392239"/>
          </a:xfrm>
          <a:prstGeom prst="rect">
            <a:avLst/>
          </a:prstGeom>
        </p:spPr>
      </p:pic>
    </p:spTree>
    <p:extLst>
      <p:ext uri="{BB962C8B-B14F-4D97-AF65-F5344CB8AC3E}">
        <p14:creationId xmlns:p14="http://schemas.microsoft.com/office/powerpoint/2010/main" val="2392222715"/>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openxmlformats.org/package/2006/metadata/core-properties"/>
    <ds:schemaRef ds:uri="http://schemas.microsoft.com/sharepoint/v3"/>
    <ds:schemaRef ds:uri="http://purl.org/dc/elements/1.1/"/>
    <ds:schemaRef ds:uri="http://schemas.microsoft.com/office/2006/metadata/properties"/>
    <ds:schemaRef ds:uri="16c05727-aa75-4e4a-9b5f-8a80a1165891"/>
    <ds:schemaRef ds:uri="http://purl.org/dc/dcmitype/"/>
    <ds:schemaRef ds:uri="http://schemas.microsoft.com/office/2006/documentManagement/types"/>
    <ds:schemaRef ds:uri="71af3243-3dd4-4a8d-8c0d-dd76da1f02a5"/>
    <ds:schemaRef ds:uri="http://schemas.microsoft.com/office/infopath/2007/PartnerControls"/>
    <ds:schemaRef ds:uri="http://www.w3.org/XML/1998/namespace"/>
    <ds:schemaRef ds:uri="230e9df3-be65-4c73-a93b-d1236ebd677e"/>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{2909375B-6AFF-4145-8970-8CE36AD784F8}TF8a9b5915-b8c7-461e-8cdd-693d48b5e32371f7b7e2_win32-4bf0b9a2ea37</Template>
  <TotalTime>459</TotalTime>
  <Words>359</Words>
  <Application>Microsoft Office PowerPoint</Application>
  <PresentationFormat>Widescreen</PresentationFormat>
  <Paragraphs>28</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Sabon Next LT</vt:lpstr>
      <vt:lpstr>Custom</vt:lpstr>
      <vt:lpstr>Bolney church of england primary school  behavioUr policy </vt:lpstr>
      <vt:lpstr>     What is behaviour? behaviour is considering others and following all our school rules and values such as respect, resilience, love and honesty.  Attitude and paying attention in class is also behaviour.      </vt:lpstr>
      <vt:lpstr>Our School rules</vt:lpstr>
      <vt:lpstr>Rewards   </vt:lpstr>
      <vt:lpstr>What is unacceptable behaviour?</vt:lpstr>
      <vt:lpstr>consequences</vt:lpstr>
      <vt:lpstr>P.A.C.E</vt:lpstr>
      <vt:lpstr>Bolney church of england primary school  behaviour policy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Bolney behavior policy</dc:title>
  <dc:subject/>
  <dc:creator>Holly</dc:creator>
  <cp:lastModifiedBy>Emma Lofthouse</cp:lastModifiedBy>
  <cp:revision>29</cp:revision>
  <cp:lastPrinted>2026-02-10T07:59:24Z</cp:lastPrinted>
  <dcterms:created xsi:type="dcterms:W3CDTF">2026-01-26T10:35:55Z</dcterms:created>
  <dcterms:modified xsi:type="dcterms:W3CDTF">2026-04-20T07:10:36Z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