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698D1D-E192-4F40-A5B1-8A56ADC1AC84}" type="doc">
      <dgm:prSet loTypeId="urn:microsoft.com/office/officeart/2005/8/layout/cycle3" loCatId="cycl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1536A93-015D-4174-89D5-11228C5CC6D7}">
      <dgm:prSet phldrT="[Text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en-GB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</a:p>
      </dgm:t>
    </dgm:pt>
    <dgm:pt modelId="{BEA144DC-5C2B-434D-A136-C575B6EDCE10}" type="parTrans" cxnId="{4378119C-D9BA-4505-A61E-E10030009B1F}">
      <dgm:prSet/>
      <dgm:spPr/>
      <dgm:t>
        <a:bodyPr/>
        <a:lstStyle/>
        <a:p>
          <a:pPr algn="ctr"/>
          <a:endParaRPr lang="en-GB"/>
        </a:p>
      </dgm:t>
    </dgm:pt>
    <dgm:pt modelId="{C93A5F1D-5920-4782-BE45-12581CF9A450}" type="sibTrans" cxnId="{4378119C-D9BA-4505-A61E-E10030009B1F}">
      <dgm:prSet/>
      <dgm:spPr/>
      <dgm:t>
        <a:bodyPr/>
        <a:lstStyle/>
        <a:p>
          <a:pPr algn="ctr"/>
          <a:endParaRPr lang="en-GB"/>
        </a:p>
      </dgm:t>
    </dgm:pt>
    <dgm:pt modelId="{C07B317C-D823-4AB5-B39D-EA828B5D2832}">
      <dgm:prSet phldrT="[Text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algn="ctr"/>
          <a:endParaRPr lang="en-GB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F262D053-690B-4649-96BB-20BA16531DF5}" type="parTrans" cxnId="{412EC7D2-BC99-48A6-9178-667374A68E4E}">
      <dgm:prSet/>
      <dgm:spPr/>
      <dgm:t>
        <a:bodyPr/>
        <a:lstStyle/>
        <a:p>
          <a:pPr algn="ctr"/>
          <a:endParaRPr lang="en-GB"/>
        </a:p>
      </dgm:t>
    </dgm:pt>
    <dgm:pt modelId="{A1A893C3-6C8A-4DFF-A465-F5E62C7B6B3D}" type="sibTrans" cxnId="{412EC7D2-BC99-48A6-9178-667374A68E4E}">
      <dgm:prSet/>
      <dgm:spPr/>
      <dgm:t>
        <a:bodyPr/>
        <a:lstStyle/>
        <a:p>
          <a:pPr algn="ctr"/>
          <a:endParaRPr lang="en-GB"/>
        </a:p>
      </dgm:t>
    </dgm:pt>
    <dgm:pt modelId="{3E972072-A6BC-42FA-9C83-F2C385273CCC}">
      <dgm:prSet phldrT="[Text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algn="ctr"/>
          <a:endParaRPr lang="en-GB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C6620F14-8367-4691-B2DE-32873C8CFCDB}" type="parTrans" cxnId="{3676F206-755A-4C01-9100-A873FDC0AB3F}">
      <dgm:prSet/>
      <dgm:spPr/>
      <dgm:t>
        <a:bodyPr/>
        <a:lstStyle/>
        <a:p>
          <a:pPr algn="ctr"/>
          <a:endParaRPr lang="en-GB"/>
        </a:p>
      </dgm:t>
    </dgm:pt>
    <dgm:pt modelId="{6A4CD483-520C-4F48-A54E-3E2203C86136}" type="sibTrans" cxnId="{3676F206-755A-4C01-9100-A873FDC0AB3F}">
      <dgm:prSet/>
      <dgm:spPr/>
      <dgm:t>
        <a:bodyPr/>
        <a:lstStyle/>
        <a:p>
          <a:pPr algn="ctr"/>
          <a:endParaRPr lang="en-GB"/>
        </a:p>
      </dgm:t>
    </dgm:pt>
    <dgm:pt modelId="{E729E8C7-B5B2-4206-8B79-0E1F7194F8C6}">
      <dgm:prSet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marL="0" algn="l" defTabSz="914400" rtl="0" eaLnBrk="1" latinLnBrk="0" hangingPunct="1"/>
          <a:r>
            <a:rPr lang="en-GB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rPr>
            <a:t>Project books rolled out across the school. Geography and History skills and work is more visible, prioritised and celebrated.</a:t>
          </a:r>
          <a:endParaRPr lang="en-GB" sz="1200" kern="1200" dirty="0">
            <a:solidFill>
              <a:schemeClr val="tx1"/>
            </a:solidFill>
            <a:latin typeface="+mn-lt"/>
            <a:ea typeface="+mn-ea"/>
            <a:cs typeface="+mn-cs"/>
          </a:endParaRPr>
        </a:p>
      </dgm:t>
    </dgm:pt>
    <dgm:pt modelId="{34E1CC06-2D42-4FFE-A435-BAC452D27D57}" type="parTrans" cxnId="{A3067DD0-D76E-4811-AB55-15929B62BE44}">
      <dgm:prSet/>
      <dgm:spPr/>
      <dgm:t>
        <a:bodyPr/>
        <a:lstStyle/>
        <a:p>
          <a:endParaRPr lang="en-US"/>
        </a:p>
      </dgm:t>
    </dgm:pt>
    <dgm:pt modelId="{CDA08915-17FA-4CB9-805E-5FBFF1196B2E}" type="sibTrans" cxnId="{A3067DD0-D76E-4811-AB55-15929B62BE44}">
      <dgm:prSet/>
      <dgm:spPr/>
      <dgm:t>
        <a:bodyPr/>
        <a:lstStyle/>
        <a:p>
          <a:endParaRPr lang="en-US"/>
        </a:p>
      </dgm:t>
    </dgm:pt>
    <dgm:pt modelId="{3229F51E-7FCE-4587-B634-CB07341ADBFE}">
      <dgm:prSet/>
      <dgm:spPr>
        <a:solidFill>
          <a:srgbClr val="92D050"/>
        </a:solidFill>
      </dgm:spPr>
      <dgm:t>
        <a:bodyPr/>
        <a:lstStyle/>
        <a:p>
          <a:r>
            <a:rPr lang="en-GB" dirty="0" smtClean="0">
              <a:solidFill>
                <a:schemeClr val="tx1"/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rPr>
            <a:t>100% of children took part in an Orienteering day developing fieldwork and map reading skills.</a:t>
          </a:r>
          <a:endParaRPr lang="en-GB" dirty="0">
            <a:solidFill>
              <a:schemeClr val="tx1"/>
            </a:solidFill>
            <a:latin typeface="+mn-lt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01E6B979-8F67-43A6-A130-0C2380ABBD99}" type="parTrans" cxnId="{DD81CE58-A788-4C88-AF94-08524A337AB6}">
      <dgm:prSet/>
      <dgm:spPr/>
      <dgm:t>
        <a:bodyPr/>
        <a:lstStyle/>
        <a:p>
          <a:endParaRPr lang="en-US"/>
        </a:p>
      </dgm:t>
    </dgm:pt>
    <dgm:pt modelId="{0E3E56EC-A1E1-468F-91FA-42F2A53005BA}" type="sibTrans" cxnId="{DD81CE58-A788-4C88-AF94-08524A337AB6}">
      <dgm:prSet/>
      <dgm:spPr/>
      <dgm:t>
        <a:bodyPr/>
        <a:lstStyle/>
        <a:p>
          <a:endParaRPr lang="en-US"/>
        </a:p>
      </dgm:t>
    </dgm:pt>
    <dgm:pt modelId="{8D4C4CE5-C178-400E-B9DC-61B844F5BF8A}">
      <dgm:prSet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n-GB" dirty="0" smtClean="0">
              <a:solidFill>
                <a:schemeClr val="tx1"/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rPr>
            <a:t>Long term planning revised to ensure coverage of all geography objectives.</a:t>
          </a:r>
          <a:endParaRPr lang="en-GB" dirty="0">
            <a:solidFill>
              <a:schemeClr val="tx1"/>
            </a:solidFill>
            <a:latin typeface="+mn-lt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A791B08B-3C25-4084-805B-E0D2E4958342}" type="parTrans" cxnId="{FEABF6D1-2E99-41B6-9E67-C161E2EC051C}">
      <dgm:prSet/>
      <dgm:spPr/>
      <dgm:t>
        <a:bodyPr/>
        <a:lstStyle/>
        <a:p>
          <a:endParaRPr lang="en-US"/>
        </a:p>
      </dgm:t>
    </dgm:pt>
    <dgm:pt modelId="{923A71CF-24BE-4BE4-9F24-F644A159511A}" type="sibTrans" cxnId="{FEABF6D1-2E99-41B6-9E67-C161E2EC051C}">
      <dgm:prSet/>
      <dgm:spPr/>
      <dgm:t>
        <a:bodyPr/>
        <a:lstStyle/>
        <a:p>
          <a:endParaRPr lang="en-US"/>
        </a:p>
      </dgm:t>
    </dgm:pt>
    <dgm:pt modelId="{92B448AD-5E7E-450E-80BB-207CED1D4640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en-GB" sz="1200" dirty="0" smtClean="0">
              <a:solidFill>
                <a:schemeClr val="tx1"/>
              </a:solidFill>
            </a:rPr>
            <a:t>100% of children took part in a Sierra Leone focused day.</a:t>
          </a:r>
          <a:endParaRPr lang="en-GB" sz="1200" dirty="0">
            <a:solidFill>
              <a:schemeClr val="tx1"/>
            </a:solidFill>
          </a:endParaRPr>
        </a:p>
      </dgm:t>
    </dgm:pt>
    <dgm:pt modelId="{583EFFDA-20EF-45DF-90C3-CC16D5D7CFA4}" type="parTrans" cxnId="{8AD84026-CAF1-4B2A-9522-8F16B63CE33B}">
      <dgm:prSet/>
      <dgm:spPr/>
      <dgm:t>
        <a:bodyPr/>
        <a:lstStyle/>
        <a:p>
          <a:endParaRPr lang="en-US"/>
        </a:p>
      </dgm:t>
    </dgm:pt>
    <dgm:pt modelId="{6F0A08AC-F673-4645-A49F-914C48210E8C}" type="sibTrans" cxnId="{8AD84026-CAF1-4B2A-9522-8F16B63CE33B}">
      <dgm:prSet/>
      <dgm:spPr/>
      <dgm:t>
        <a:bodyPr/>
        <a:lstStyle/>
        <a:p>
          <a:endParaRPr lang="en-US"/>
        </a:p>
      </dgm:t>
    </dgm:pt>
    <dgm:pt modelId="{98FEED32-88A5-44EE-927A-C8FC032AC5E4}" type="pres">
      <dgm:prSet presAssocID="{28698D1D-E192-4F40-A5B1-8A56ADC1AC8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2848F2D-D1C9-4946-87B9-0B442AAA7D4C}" type="pres">
      <dgm:prSet presAssocID="{28698D1D-E192-4F40-A5B1-8A56ADC1AC84}" presName="cycle" presStyleCnt="0"/>
      <dgm:spPr/>
    </dgm:pt>
    <dgm:pt modelId="{E60B7408-F450-4735-83FD-BE8CBF954655}" type="pres">
      <dgm:prSet presAssocID="{21536A93-015D-4174-89D5-11228C5CC6D7}" presName="nodeFirst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D91726-3E03-4F1C-AB0C-E167FD880566}" type="pres">
      <dgm:prSet presAssocID="{C93A5F1D-5920-4782-BE45-12581CF9A450}" presName="sibTransFirstNode" presStyleLbl="bgShp" presStyleIdx="0" presStyleCnt="1" custLinFactNeighborX="-249" custLinFactNeighborY="454"/>
      <dgm:spPr/>
      <dgm:t>
        <a:bodyPr/>
        <a:lstStyle/>
        <a:p>
          <a:endParaRPr lang="en-US"/>
        </a:p>
      </dgm:t>
    </dgm:pt>
    <dgm:pt modelId="{5E8A16CA-88F5-427D-9BC6-F04FC63F6C29}" type="pres">
      <dgm:prSet presAssocID="{E729E8C7-B5B2-4206-8B79-0E1F7194F8C6}" presName="nodeFollowingNodes" presStyleLbl="node1" presStyleIdx="1" presStyleCnt="7" custScaleX="111816" custRadScaleRad="101392" custRadScaleInc="154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E46741-920E-4C69-8C13-77481F9AD209}" type="pres">
      <dgm:prSet presAssocID="{3229F51E-7FCE-4587-B634-CB07341ADBFE}" presName="nodeFollowingNodes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8F00AD-16B8-4F48-ACC5-90B958623534}" type="pres">
      <dgm:prSet presAssocID="{8D4C4CE5-C178-400E-B9DC-61B844F5BF8A}" presName="nodeFollowingNodes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1A46D7-D888-4C5F-9D3C-DF7B7F991E81}" type="pres">
      <dgm:prSet presAssocID="{92B448AD-5E7E-450E-80BB-207CED1D4640}" presName="nodeFollowingNodes" presStyleLbl="node1" presStyleIdx="4" presStyleCnt="7" custRadScaleRad="104558" custRadScaleInc="-5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BBC845-EF88-43B0-80CE-F2346E21D3E2}" type="pres">
      <dgm:prSet presAssocID="{C07B317C-D823-4AB5-B39D-EA828B5D2832}" presName="nodeFollowingNodes" presStyleLbl="node1" presStyleIdx="5" presStyleCnt="7" custScaleX="119114" custScaleY="1288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4276DC-1A35-4AE0-86DA-38C5D1EB12A9}" type="pres">
      <dgm:prSet presAssocID="{3E972072-A6BC-42FA-9C83-F2C385273CCC}" presName="nodeFollowingNodes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EABF6D1-2E99-41B6-9E67-C161E2EC051C}" srcId="{28698D1D-E192-4F40-A5B1-8A56ADC1AC84}" destId="{8D4C4CE5-C178-400E-B9DC-61B844F5BF8A}" srcOrd="3" destOrd="0" parTransId="{A791B08B-3C25-4084-805B-E0D2E4958342}" sibTransId="{923A71CF-24BE-4BE4-9F24-F644A159511A}"/>
    <dgm:cxn modelId="{5FF52475-40BA-45BF-9B03-77D74C90CB97}" type="presOf" srcId="{E729E8C7-B5B2-4206-8B79-0E1F7194F8C6}" destId="{5E8A16CA-88F5-427D-9BC6-F04FC63F6C29}" srcOrd="0" destOrd="0" presId="urn:microsoft.com/office/officeart/2005/8/layout/cycle3"/>
    <dgm:cxn modelId="{E7F622D1-B9C1-4F29-9AF3-7CE76F2534A6}" type="presOf" srcId="{8D4C4CE5-C178-400E-B9DC-61B844F5BF8A}" destId="{078F00AD-16B8-4F48-ACC5-90B958623534}" srcOrd="0" destOrd="0" presId="urn:microsoft.com/office/officeart/2005/8/layout/cycle3"/>
    <dgm:cxn modelId="{A3067DD0-D76E-4811-AB55-15929B62BE44}" srcId="{28698D1D-E192-4F40-A5B1-8A56ADC1AC84}" destId="{E729E8C7-B5B2-4206-8B79-0E1F7194F8C6}" srcOrd="1" destOrd="0" parTransId="{34E1CC06-2D42-4FFE-A435-BAC452D27D57}" sibTransId="{CDA08915-17FA-4CB9-805E-5FBFF1196B2E}"/>
    <dgm:cxn modelId="{F5F6EB7D-349B-48FE-9207-F08A595ADCC1}" type="presOf" srcId="{92B448AD-5E7E-450E-80BB-207CED1D4640}" destId="{251A46D7-D888-4C5F-9D3C-DF7B7F991E81}" srcOrd="0" destOrd="0" presId="urn:microsoft.com/office/officeart/2005/8/layout/cycle3"/>
    <dgm:cxn modelId="{FC8ABB02-5FB4-4946-BF3D-0B457DB3564B}" type="presOf" srcId="{3E972072-A6BC-42FA-9C83-F2C385273CCC}" destId="{324276DC-1A35-4AE0-86DA-38C5D1EB12A9}" srcOrd="0" destOrd="0" presId="urn:microsoft.com/office/officeart/2005/8/layout/cycle3"/>
    <dgm:cxn modelId="{8AD84026-CAF1-4B2A-9522-8F16B63CE33B}" srcId="{28698D1D-E192-4F40-A5B1-8A56ADC1AC84}" destId="{92B448AD-5E7E-450E-80BB-207CED1D4640}" srcOrd="4" destOrd="0" parTransId="{583EFFDA-20EF-45DF-90C3-CC16D5D7CFA4}" sibTransId="{6F0A08AC-F673-4645-A49F-914C48210E8C}"/>
    <dgm:cxn modelId="{DD81CE58-A788-4C88-AF94-08524A337AB6}" srcId="{28698D1D-E192-4F40-A5B1-8A56ADC1AC84}" destId="{3229F51E-7FCE-4587-B634-CB07341ADBFE}" srcOrd="2" destOrd="0" parTransId="{01E6B979-8F67-43A6-A130-0C2380ABBD99}" sibTransId="{0E3E56EC-A1E1-468F-91FA-42F2A53005BA}"/>
    <dgm:cxn modelId="{86C70B38-7C12-4166-A75D-80A40223ECDE}" type="presOf" srcId="{C93A5F1D-5920-4782-BE45-12581CF9A450}" destId="{00D91726-3E03-4F1C-AB0C-E167FD880566}" srcOrd="0" destOrd="0" presId="urn:microsoft.com/office/officeart/2005/8/layout/cycle3"/>
    <dgm:cxn modelId="{4378119C-D9BA-4505-A61E-E10030009B1F}" srcId="{28698D1D-E192-4F40-A5B1-8A56ADC1AC84}" destId="{21536A93-015D-4174-89D5-11228C5CC6D7}" srcOrd="0" destOrd="0" parTransId="{BEA144DC-5C2B-434D-A136-C575B6EDCE10}" sibTransId="{C93A5F1D-5920-4782-BE45-12581CF9A450}"/>
    <dgm:cxn modelId="{8C4A71DC-E967-49BD-A654-B4507BEA79DC}" type="presOf" srcId="{3229F51E-7FCE-4587-B634-CB07341ADBFE}" destId="{AAE46741-920E-4C69-8C13-77481F9AD209}" srcOrd="0" destOrd="0" presId="urn:microsoft.com/office/officeart/2005/8/layout/cycle3"/>
    <dgm:cxn modelId="{52B75D64-2A21-4771-8403-CD032CF62138}" type="presOf" srcId="{28698D1D-E192-4F40-A5B1-8A56ADC1AC84}" destId="{98FEED32-88A5-44EE-927A-C8FC032AC5E4}" srcOrd="0" destOrd="0" presId="urn:microsoft.com/office/officeart/2005/8/layout/cycle3"/>
    <dgm:cxn modelId="{1DDA9524-7BAC-4B7E-A781-6AF0A1C81D80}" type="presOf" srcId="{C07B317C-D823-4AB5-B39D-EA828B5D2832}" destId="{D0BBC845-EF88-43B0-80CE-F2346E21D3E2}" srcOrd="0" destOrd="0" presId="urn:microsoft.com/office/officeart/2005/8/layout/cycle3"/>
    <dgm:cxn modelId="{412EC7D2-BC99-48A6-9178-667374A68E4E}" srcId="{28698D1D-E192-4F40-A5B1-8A56ADC1AC84}" destId="{C07B317C-D823-4AB5-B39D-EA828B5D2832}" srcOrd="5" destOrd="0" parTransId="{F262D053-690B-4649-96BB-20BA16531DF5}" sibTransId="{A1A893C3-6C8A-4DFF-A465-F5E62C7B6B3D}"/>
    <dgm:cxn modelId="{00643122-E0C8-4CCC-B564-DA87A26C5BC4}" type="presOf" srcId="{21536A93-015D-4174-89D5-11228C5CC6D7}" destId="{E60B7408-F450-4735-83FD-BE8CBF954655}" srcOrd="0" destOrd="0" presId="urn:microsoft.com/office/officeart/2005/8/layout/cycle3"/>
    <dgm:cxn modelId="{3676F206-755A-4C01-9100-A873FDC0AB3F}" srcId="{28698D1D-E192-4F40-A5B1-8A56ADC1AC84}" destId="{3E972072-A6BC-42FA-9C83-F2C385273CCC}" srcOrd="6" destOrd="0" parTransId="{C6620F14-8367-4691-B2DE-32873C8CFCDB}" sibTransId="{6A4CD483-520C-4F48-A54E-3E2203C86136}"/>
    <dgm:cxn modelId="{CC7B69A0-4A84-4FE1-BCBD-5E9631502428}" type="presParOf" srcId="{98FEED32-88A5-44EE-927A-C8FC032AC5E4}" destId="{62848F2D-D1C9-4946-87B9-0B442AAA7D4C}" srcOrd="0" destOrd="0" presId="urn:microsoft.com/office/officeart/2005/8/layout/cycle3"/>
    <dgm:cxn modelId="{88384D02-0FA7-4ACC-B01E-87CAEB96AA51}" type="presParOf" srcId="{62848F2D-D1C9-4946-87B9-0B442AAA7D4C}" destId="{E60B7408-F450-4735-83FD-BE8CBF954655}" srcOrd="0" destOrd="0" presId="urn:microsoft.com/office/officeart/2005/8/layout/cycle3"/>
    <dgm:cxn modelId="{93C8D006-BFB9-4A9F-86E6-5F2EA3F95AE8}" type="presParOf" srcId="{62848F2D-D1C9-4946-87B9-0B442AAA7D4C}" destId="{00D91726-3E03-4F1C-AB0C-E167FD880566}" srcOrd="1" destOrd="0" presId="urn:microsoft.com/office/officeart/2005/8/layout/cycle3"/>
    <dgm:cxn modelId="{7314EC3D-80F5-4850-A6E0-76BB7E0108A5}" type="presParOf" srcId="{62848F2D-D1C9-4946-87B9-0B442AAA7D4C}" destId="{5E8A16CA-88F5-427D-9BC6-F04FC63F6C29}" srcOrd="2" destOrd="0" presId="urn:microsoft.com/office/officeart/2005/8/layout/cycle3"/>
    <dgm:cxn modelId="{CF4120F7-615B-46E6-A6D0-16B34DA95BB6}" type="presParOf" srcId="{62848F2D-D1C9-4946-87B9-0B442AAA7D4C}" destId="{AAE46741-920E-4C69-8C13-77481F9AD209}" srcOrd="3" destOrd="0" presId="urn:microsoft.com/office/officeart/2005/8/layout/cycle3"/>
    <dgm:cxn modelId="{6E9A205D-E790-4F93-8983-12C58F5E57B9}" type="presParOf" srcId="{62848F2D-D1C9-4946-87B9-0B442AAA7D4C}" destId="{078F00AD-16B8-4F48-ACC5-90B958623534}" srcOrd="4" destOrd="0" presId="urn:microsoft.com/office/officeart/2005/8/layout/cycle3"/>
    <dgm:cxn modelId="{1BFA4BE7-4219-4934-8B7B-60AFE50F9663}" type="presParOf" srcId="{62848F2D-D1C9-4946-87B9-0B442AAA7D4C}" destId="{251A46D7-D888-4C5F-9D3C-DF7B7F991E81}" srcOrd="5" destOrd="0" presId="urn:microsoft.com/office/officeart/2005/8/layout/cycle3"/>
    <dgm:cxn modelId="{B5CAF04F-DB9F-4C57-BECA-E8140B038E84}" type="presParOf" srcId="{62848F2D-D1C9-4946-87B9-0B442AAA7D4C}" destId="{D0BBC845-EF88-43B0-80CE-F2346E21D3E2}" srcOrd="6" destOrd="0" presId="urn:microsoft.com/office/officeart/2005/8/layout/cycle3"/>
    <dgm:cxn modelId="{25C825B6-7660-4ECF-BE82-1E2D9C6885E9}" type="presParOf" srcId="{62848F2D-D1C9-4946-87B9-0B442AAA7D4C}" destId="{324276DC-1A35-4AE0-86DA-38C5D1EB12A9}" srcOrd="7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D91726-3E03-4F1C-AB0C-E167FD880566}">
      <dsp:nvSpPr>
        <dsp:cNvPr id="0" name=""/>
        <dsp:cNvSpPr/>
      </dsp:nvSpPr>
      <dsp:spPr>
        <a:xfrm>
          <a:off x="1370230" y="-12110"/>
          <a:ext cx="6334769" cy="6334769"/>
        </a:xfrm>
        <a:prstGeom prst="circularArrow">
          <a:avLst>
            <a:gd name="adj1" fmla="val 5544"/>
            <a:gd name="adj2" fmla="val 330680"/>
            <a:gd name="adj3" fmla="val 14494109"/>
            <a:gd name="adj4" fmla="val 16962633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60B7408-F450-4735-83FD-BE8CBF954655}">
      <dsp:nvSpPr>
        <dsp:cNvPr id="0" name=""/>
        <dsp:cNvSpPr/>
      </dsp:nvSpPr>
      <dsp:spPr>
        <a:xfrm>
          <a:off x="3552147" y="912"/>
          <a:ext cx="2002482" cy="1001241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</a:p>
      </dsp:txBody>
      <dsp:txXfrm>
        <a:off x="3601024" y="49789"/>
        <a:ext cx="1904728" cy="903487"/>
      </dsp:txXfrm>
    </dsp:sp>
    <dsp:sp modelId="{5E8A16CA-88F5-427D-9BC6-F04FC63F6C29}">
      <dsp:nvSpPr>
        <dsp:cNvPr id="0" name=""/>
        <dsp:cNvSpPr/>
      </dsp:nvSpPr>
      <dsp:spPr>
        <a:xfrm>
          <a:off x="5766425" y="1266633"/>
          <a:ext cx="2239095" cy="1001241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algn="l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rPr>
            <a:t>Project books rolled out across the school. Geography and History skills and work is more visible, prioritised and celebrated.</a:t>
          </a:r>
          <a:endParaRPr lang="en-GB" sz="1200" kern="1200" dirty="0">
            <a:solidFill>
              <a:schemeClr val="tx1"/>
            </a:solidFill>
            <a:latin typeface="+mn-lt"/>
            <a:ea typeface="+mn-ea"/>
            <a:cs typeface="+mn-cs"/>
          </a:endParaRPr>
        </a:p>
      </dsp:txBody>
      <dsp:txXfrm>
        <a:off x="5815302" y="1315510"/>
        <a:ext cx="2141341" cy="903487"/>
      </dsp:txXfrm>
    </dsp:sp>
    <dsp:sp modelId="{AAE46741-920E-4C69-8C13-77481F9AD209}">
      <dsp:nvSpPr>
        <dsp:cNvPr id="0" name=""/>
        <dsp:cNvSpPr/>
      </dsp:nvSpPr>
      <dsp:spPr>
        <a:xfrm>
          <a:off x="6185812" y="3303423"/>
          <a:ext cx="2002482" cy="1001241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>
              <a:solidFill>
                <a:schemeClr val="tx1"/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rPr>
            <a:t>100% of children took part in an Orienteering day developing fieldwork and map reading skills.</a:t>
          </a:r>
          <a:endParaRPr lang="en-GB" sz="1300" kern="1200" dirty="0">
            <a:solidFill>
              <a:schemeClr val="tx1"/>
            </a:solidFill>
            <a:latin typeface="+mn-lt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6234689" y="3352300"/>
        <a:ext cx="1904728" cy="903487"/>
      </dsp:txXfrm>
    </dsp:sp>
    <dsp:sp modelId="{078F00AD-16B8-4F48-ACC5-90B958623534}">
      <dsp:nvSpPr>
        <dsp:cNvPr id="0" name=""/>
        <dsp:cNvSpPr/>
      </dsp:nvSpPr>
      <dsp:spPr>
        <a:xfrm>
          <a:off x="4724238" y="5136179"/>
          <a:ext cx="2002482" cy="1001241"/>
        </a:xfrm>
        <a:prstGeom prst="roundRect">
          <a:avLst/>
        </a:prstGeom>
        <a:solidFill>
          <a:schemeClr val="bg2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>
              <a:solidFill>
                <a:schemeClr val="tx1"/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rPr>
            <a:t>Long term planning revised to ensure coverage of all geography objectives.</a:t>
          </a:r>
          <a:endParaRPr lang="en-GB" sz="1300" kern="1200" dirty="0">
            <a:solidFill>
              <a:schemeClr val="tx1"/>
            </a:solidFill>
            <a:latin typeface="+mn-lt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4773115" y="5185056"/>
        <a:ext cx="1904728" cy="903487"/>
      </dsp:txXfrm>
    </dsp:sp>
    <dsp:sp modelId="{251A46D7-D888-4C5F-9D3C-DF7B7F991E81}">
      <dsp:nvSpPr>
        <dsp:cNvPr id="0" name=""/>
        <dsp:cNvSpPr/>
      </dsp:nvSpPr>
      <dsp:spPr>
        <a:xfrm>
          <a:off x="2338417" y="5137091"/>
          <a:ext cx="2002482" cy="1001241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solidFill>
                <a:schemeClr val="tx1"/>
              </a:solidFill>
            </a:rPr>
            <a:t>100% of children took part in a Sierra Leone focused day.</a:t>
          </a:r>
          <a:endParaRPr lang="en-GB" sz="1200" kern="1200" dirty="0">
            <a:solidFill>
              <a:schemeClr val="tx1"/>
            </a:solidFill>
          </a:endParaRPr>
        </a:p>
      </dsp:txBody>
      <dsp:txXfrm>
        <a:off x="2387294" y="5185968"/>
        <a:ext cx="1904728" cy="903487"/>
      </dsp:txXfrm>
    </dsp:sp>
    <dsp:sp modelId="{D0BBC845-EF88-43B0-80CE-F2346E21D3E2}">
      <dsp:nvSpPr>
        <dsp:cNvPr id="0" name=""/>
        <dsp:cNvSpPr/>
      </dsp:nvSpPr>
      <dsp:spPr>
        <a:xfrm>
          <a:off x="727105" y="3159024"/>
          <a:ext cx="2385236" cy="1290039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3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790080" y="3221999"/>
        <a:ext cx="2259286" cy="1164089"/>
      </dsp:txXfrm>
    </dsp:sp>
    <dsp:sp modelId="{324276DC-1A35-4AE0-86DA-38C5D1EB12A9}">
      <dsp:nvSpPr>
        <dsp:cNvPr id="0" name=""/>
        <dsp:cNvSpPr/>
      </dsp:nvSpPr>
      <dsp:spPr>
        <a:xfrm>
          <a:off x="1440112" y="1018015"/>
          <a:ext cx="2002482" cy="1001241"/>
        </a:xfrm>
        <a:prstGeom prst="roundRect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3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1488989" y="1066892"/>
        <a:ext cx="1904728" cy="9034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17/09/2024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860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17/09/2024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042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17/09/2024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617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17/09/2024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6228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17/09/2024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919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17/09/2024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748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17/09/2024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4174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17/09/2024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1817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17/09/2024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029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17/09/2024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4319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17/09/2024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926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4BDB1-835C-4726-92AB-14E37BE859FC}" type="datetimeFigureOut">
              <a:rPr lang="en-GB" smtClean="0"/>
              <a:pPr/>
              <a:t>17/09/2024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8601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518635634"/>
              </p:ext>
            </p:extLst>
          </p:nvPr>
        </p:nvGraphicFramePr>
        <p:xfrm>
          <a:off x="1647478" y="257070"/>
          <a:ext cx="8915400" cy="6138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796443" y="2292319"/>
            <a:ext cx="26174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Bolney CEP School</a:t>
            </a:r>
            <a:endParaRPr lang="en-GB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n-GB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History and Geography</a:t>
            </a:r>
            <a:endParaRPr lang="en-GB" sz="20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n-GB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Impact </a:t>
            </a: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Poster</a:t>
            </a:r>
          </a:p>
          <a:p>
            <a:pPr algn="ctr"/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2023/2024</a:t>
            </a:r>
          </a:p>
        </p:txBody>
      </p:sp>
      <p:pic>
        <p:nvPicPr>
          <p:cNvPr id="8" name="Picture 7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19" y="425676"/>
            <a:ext cx="932180" cy="955675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1157" y="425676"/>
            <a:ext cx="932180" cy="955675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19" y="5702618"/>
            <a:ext cx="1614170" cy="692785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167" y="5702617"/>
            <a:ext cx="1614170" cy="69278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577737" y="3509554"/>
            <a:ext cx="19604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ea typeface="Verdana" panose="020B0604030504040204" pitchFamily="34" charset="0"/>
                <a:cs typeface="Verdana" panose="020B0604030504040204" pitchFamily="34" charset="0"/>
              </a:rPr>
              <a:t>Keystage history subscription gives staff confidence to teach different units and periods of history.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159232" y="1377997"/>
            <a:ext cx="1724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Book looks show History is being taught using enquiry </a:t>
            </a:r>
            <a:r>
              <a:rPr lang="en-GB" sz="1200" dirty="0" smtClean="0"/>
              <a:t>style questions.</a:t>
            </a:r>
            <a:endParaRPr lang="en-GB" sz="1200" dirty="0"/>
          </a:p>
        </p:txBody>
      </p:sp>
      <p:sp>
        <p:nvSpPr>
          <p:cNvPr id="4" name="TextBox 3"/>
          <p:cNvSpPr txBox="1"/>
          <p:nvPr/>
        </p:nvSpPr>
        <p:spPr>
          <a:xfrm>
            <a:off x="5368834" y="279009"/>
            <a:ext cx="1746069" cy="8309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200" dirty="0"/>
              <a:t>Lots of cross curricular History links with class books, English writing and drama linked.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604148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117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Office Theme</vt:lpstr>
      <vt:lpstr>PowerPoint Presentation</vt:lpstr>
    </vt:vector>
  </TitlesOfParts>
  <Company>University of Brighton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 Carter</dc:creator>
  <cp:lastModifiedBy>Max Pitt</cp:lastModifiedBy>
  <cp:revision>24</cp:revision>
  <dcterms:created xsi:type="dcterms:W3CDTF">2015-12-14T14:06:32Z</dcterms:created>
  <dcterms:modified xsi:type="dcterms:W3CDTF">2024-09-17T14:57:46Z</dcterms:modified>
</cp:coreProperties>
</file>