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9" r:id="rId8"/>
    <p:sldId id="266" r:id="rId9"/>
    <p:sldId id="267" r:id="rId10"/>
    <p:sldId id="261" r:id="rId11"/>
    <p:sldId id="262" r:id="rId12"/>
    <p:sldId id="263"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5" d="100"/>
          <a:sy n="85" d="100"/>
        </p:scale>
        <p:origin x="49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F84529-03F3-40B4-8D27-A8CE85EA1A00}"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3377493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F84529-03F3-40B4-8D27-A8CE85EA1A00}"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200504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F84529-03F3-40B4-8D27-A8CE85EA1A00}"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86442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F84529-03F3-40B4-8D27-A8CE85EA1A00}"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119803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F84529-03F3-40B4-8D27-A8CE85EA1A00}" type="datetimeFigureOut">
              <a:rPr lang="en-GB" smtClean="0"/>
              <a:t>16/09/2025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146519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F84529-03F3-40B4-8D27-A8CE85EA1A00}" type="datetimeFigureOut">
              <a:rPr lang="en-GB" smtClean="0"/>
              <a:t>16/09/2025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391799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F84529-03F3-40B4-8D27-A8CE85EA1A00}" type="datetimeFigureOut">
              <a:rPr lang="en-GB" smtClean="0"/>
              <a:t>16/09/2025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99342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F84529-03F3-40B4-8D27-A8CE85EA1A00}" type="datetimeFigureOut">
              <a:rPr lang="en-GB" smtClean="0"/>
              <a:t>16/09/2025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324539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84529-03F3-40B4-8D27-A8CE85EA1A00}" type="datetimeFigureOut">
              <a:rPr lang="en-GB" smtClean="0"/>
              <a:t>16/09/2025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423814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F84529-03F3-40B4-8D27-A8CE85EA1A00}" type="datetimeFigureOut">
              <a:rPr lang="en-GB" smtClean="0"/>
              <a:t>16/09/2025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137235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F84529-03F3-40B4-8D27-A8CE85EA1A00}" type="datetimeFigureOut">
              <a:rPr lang="en-GB" smtClean="0"/>
              <a:t>16/09/2025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380521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84529-03F3-40B4-8D27-A8CE85EA1A00}" type="datetimeFigureOut">
              <a:rPr lang="en-GB" smtClean="0"/>
              <a:t>16/09/2025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01EBD-DE0F-4BB7-861C-D6EC341CF1AF}" type="slidenum">
              <a:rPr lang="en-GB" smtClean="0"/>
              <a:t>‹#›</a:t>
            </a:fld>
            <a:endParaRPr lang="en-GB"/>
          </a:p>
        </p:txBody>
      </p:sp>
    </p:spTree>
    <p:extLst>
      <p:ext uri="{BB962C8B-B14F-4D97-AF65-F5344CB8AC3E}">
        <p14:creationId xmlns:p14="http://schemas.microsoft.com/office/powerpoint/2010/main" val="3502273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olneyschool.org.uk/website/uniform/22348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office@bolneyprimary.school" TargetMode="External"/><Relationship Id="rId2" Type="http://schemas.openxmlformats.org/officeDocument/2006/relationships/hyperlink" Target="https://www.bolneyschool.org.uk/" TargetMode="External"/><Relationship Id="rId1" Type="http://schemas.openxmlformats.org/officeDocument/2006/relationships/slideLayout" Target="../slideLayouts/slideLayout2.xml"/><Relationship Id="rId4" Type="http://schemas.openxmlformats.org/officeDocument/2006/relationships/hyperlink" Target="mailto::cjames@bolneyprimary.schoo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olneyschool.org.uk/website/zones_of_regulation_1/541846"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annafreud.org/parents-and-carers/"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literacyshedplus.com/en-gb/browse/reading-vipe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4734" y="1718891"/>
            <a:ext cx="9144000" cy="1131310"/>
          </a:xfrm>
        </p:spPr>
        <p:txBody>
          <a:bodyPr>
            <a:normAutofit fontScale="90000"/>
          </a:bodyPr>
          <a:lstStyle/>
          <a:p>
            <a:r>
              <a:rPr lang="en-GB" b="1" dirty="0">
                <a:latin typeface="Bradley Hand ITC" panose="03070402050302030203" pitchFamily="66" charset="0"/>
              </a:rPr>
              <a:t>Welcome to Silver Birch Class</a:t>
            </a:r>
          </a:p>
        </p:txBody>
      </p:sp>
      <p:sp>
        <p:nvSpPr>
          <p:cNvPr id="3" name="Subtitle 2"/>
          <p:cNvSpPr>
            <a:spLocks noGrp="1"/>
          </p:cNvSpPr>
          <p:nvPr>
            <p:ph type="subTitle" idx="1"/>
          </p:nvPr>
        </p:nvSpPr>
        <p:spPr>
          <a:xfrm>
            <a:off x="1524000" y="1856509"/>
            <a:ext cx="9144000" cy="3401291"/>
          </a:xfrm>
        </p:spPr>
        <p:txBody>
          <a:bodyPr/>
          <a:lstStyle/>
          <a:p>
            <a:r>
              <a:rPr lang="en-GB" dirty="0"/>
              <a:t>  </a:t>
            </a:r>
          </a:p>
        </p:txBody>
      </p:sp>
      <p:pic>
        <p:nvPicPr>
          <p:cNvPr id="4" name="Picture 3"/>
          <p:cNvPicPr>
            <a:picLocks noChangeAspect="1"/>
          </p:cNvPicPr>
          <p:nvPr/>
        </p:nvPicPr>
        <p:blipFill>
          <a:blip r:embed="rId2"/>
          <a:stretch>
            <a:fillRect/>
          </a:stretch>
        </p:blipFill>
        <p:spPr>
          <a:xfrm>
            <a:off x="3958784" y="3186545"/>
            <a:ext cx="4409937" cy="3398693"/>
          </a:xfrm>
          <a:prstGeom prst="rect">
            <a:avLst/>
          </a:prstGeom>
        </p:spPr>
      </p:pic>
      <p:pic>
        <p:nvPicPr>
          <p:cNvPr id="5" name="Picture 4"/>
          <p:cNvPicPr>
            <a:picLocks noChangeAspect="1"/>
          </p:cNvPicPr>
          <p:nvPr/>
        </p:nvPicPr>
        <p:blipFill>
          <a:blip r:embed="rId3"/>
          <a:stretch>
            <a:fillRect/>
          </a:stretch>
        </p:blipFill>
        <p:spPr>
          <a:xfrm>
            <a:off x="2074718" y="120073"/>
            <a:ext cx="8593282" cy="1506915"/>
          </a:xfrm>
          <a:prstGeom prst="rect">
            <a:avLst/>
          </a:prstGeom>
        </p:spPr>
      </p:pic>
    </p:spTree>
    <p:extLst>
      <p:ext uri="{BB962C8B-B14F-4D97-AF65-F5344CB8AC3E}">
        <p14:creationId xmlns:p14="http://schemas.microsoft.com/office/powerpoint/2010/main" val="395991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a:latin typeface="Bradley Hand ITC" panose="03070402050302030203" pitchFamily="66" charset="0"/>
              </a:rPr>
              <a:t>Quick Reminders</a:t>
            </a:r>
          </a:p>
        </p:txBody>
      </p:sp>
      <p:sp>
        <p:nvSpPr>
          <p:cNvPr id="3" name="Content Placeholder 2"/>
          <p:cNvSpPr>
            <a:spLocks noGrp="1"/>
          </p:cNvSpPr>
          <p:nvPr>
            <p:ph idx="1"/>
          </p:nvPr>
        </p:nvSpPr>
        <p:spPr/>
        <p:txBody>
          <a:bodyPr>
            <a:normAutofit fontScale="92500" lnSpcReduction="10000"/>
          </a:bodyPr>
          <a:lstStyle/>
          <a:p>
            <a:r>
              <a:rPr lang="en-GB" sz="3200" b="1" dirty="0">
                <a:latin typeface="Bradley Hand ITC" panose="03070402050302030203" pitchFamily="66" charset="0"/>
              </a:rPr>
              <a:t>Bring a named water bottle to school</a:t>
            </a:r>
          </a:p>
          <a:p>
            <a:r>
              <a:rPr lang="en-GB" sz="3200" b="1" dirty="0">
                <a:latin typeface="Bradley Hand ITC" panose="03070402050302030203" pitchFamily="66" charset="0"/>
              </a:rPr>
              <a:t>Wear P.E kits on P.E days (Wednesday and Thursday) </a:t>
            </a:r>
          </a:p>
          <a:p>
            <a:r>
              <a:rPr lang="en-GB" sz="3200" b="1" dirty="0">
                <a:latin typeface="Bradley Hand ITC" panose="03070402050302030203" pitchFamily="66" charset="0"/>
              </a:rPr>
              <a:t>Make sure clothes are clearly labelled with the correct name - especially second hand uniform</a:t>
            </a:r>
          </a:p>
          <a:p>
            <a:r>
              <a:rPr lang="en-US" sz="3200" b="1" dirty="0">
                <a:latin typeface="Bradley Hand ITC" panose="03070402050302030203" pitchFamily="66" charset="0"/>
              </a:rPr>
              <a:t>Change of clothes for Forest School (We will send out reminders when we are doing this)</a:t>
            </a:r>
            <a:endParaRPr lang="en-GB" sz="3200" b="1" dirty="0">
              <a:latin typeface="Bradley Hand ITC" panose="03070402050302030203" pitchFamily="66" charset="0"/>
            </a:endParaRPr>
          </a:p>
          <a:p>
            <a:r>
              <a:rPr lang="en-GB" sz="3200" b="1" dirty="0">
                <a:latin typeface="Bradley Hand ITC" panose="03070402050302030203" pitchFamily="66" charset="0"/>
              </a:rPr>
              <a:t>Check the </a:t>
            </a:r>
            <a:r>
              <a:rPr lang="en-GB" sz="3200" b="1" dirty="0">
                <a:latin typeface="Bradley Hand ITC" panose="03070402050302030203" pitchFamily="66" charset="0"/>
                <a:hlinkClick r:id="rId2"/>
              </a:rPr>
              <a:t>uniform </a:t>
            </a:r>
            <a:r>
              <a:rPr lang="en-GB" sz="3200" b="1" dirty="0">
                <a:latin typeface="Bradley Hand ITC" panose="03070402050302030203" pitchFamily="66" charset="0"/>
              </a:rPr>
              <a:t> policy- black and white socks only please!</a:t>
            </a:r>
          </a:p>
          <a:p>
            <a:r>
              <a:rPr lang="en-GB" sz="3200" b="1" dirty="0">
                <a:latin typeface="Bradley Hand ITC" panose="03070402050302030203" pitchFamily="66" charset="0"/>
              </a:rPr>
              <a:t>All documents- home learning, letters, spellings </a:t>
            </a:r>
            <a:r>
              <a:rPr lang="en-GB" sz="3200" b="1" dirty="0" err="1">
                <a:latin typeface="Bradley Hand ITC" panose="03070402050302030203" pitchFamily="66" charset="0"/>
              </a:rPr>
              <a:t>etc</a:t>
            </a:r>
            <a:r>
              <a:rPr lang="en-GB" sz="3200" b="1" dirty="0">
                <a:latin typeface="Bradley Hand ITC" panose="03070402050302030203" pitchFamily="66" charset="0"/>
              </a:rPr>
              <a:t> are all on our class page on the website.</a:t>
            </a:r>
          </a:p>
        </p:txBody>
      </p:sp>
    </p:spTree>
    <p:extLst>
      <p:ext uri="{BB962C8B-B14F-4D97-AF65-F5344CB8AC3E}">
        <p14:creationId xmlns:p14="http://schemas.microsoft.com/office/powerpoint/2010/main" val="4054649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a:latin typeface="Bradley Hand ITC" panose="03070402050302030203" pitchFamily="66" charset="0"/>
              </a:rPr>
              <a:t>Useful Information</a:t>
            </a:r>
          </a:p>
        </p:txBody>
      </p:sp>
      <p:sp>
        <p:nvSpPr>
          <p:cNvPr id="3" name="Content Placeholder 2"/>
          <p:cNvSpPr>
            <a:spLocks noGrp="1"/>
          </p:cNvSpPr>
          <p:nvPr>
            <p:ph idx="1"/>
          </p:nvPr>
        </p:nvSpPr>
        <p:spPr/>
        <p:txBody>
          <a:bodyPr/>
          <a:lstStyle/>
          <a:p>
            <a:pPr marL="0" indent="0">
              <a:buNone/>
            </a:pPr>
            <a:r>
              <a:rPr lang="en-GB" dirty="0"/>
              <a:t> </a:t>
            </a:r>
          </a:p>
        </p:txBody>
      </p:sp>
      <p:sp>
        <p:nvSpPr>
          <p:cNvPr id="4" name="TextBox 3"/>
          <p:cNvSpPr txBox="1"/>
          <p:nvPr/>
        </p:nvSpPr>
        <p:spPr>
          <a:xfrm>
            <a:off x="931818" y="1889760"/>
            <a:ext cx="10093234" cy="5078313"/>
          </a:xfrm>
          <a:prstGeom prst="rect">
            <a:avLst/>
          </a:prstGeom>
          <a:noFill/>
        </p:spPr>
        <p:txBody>
          <a:bodyPr wrap="square" rtlCol="0">
            <a:spAutoFit/>
          </a:bodyPr>
          <a:lstStyle/>
          <a:p>
            <a:r>
              <a:rPr lang="en-GB" sz="3200" b="1" dirty="0">
                <a:latin typeface="Bradley Hand ITC" panose="03070402050302030203" pitchFamily="66" charset="0"/>
              </a:rPr>
              <a:t>School Website:     </a:t>
            </a:r>
            <a:r>
              <a:rPr lang="en-GB" sz="3200" b="1" dirty="0">
                <a:latin typeface="Bradley Hand ITC" panose="03070402050302030203" pitchFamily="66" charset="0"/>
                <a:hlinkClick r:id="rId2"/>
              </a:rPr>
              <a:t>https://www.bolneyschool.org.uk/</a:t>
            </a:r>
            <a:endParaRPr lang="en-GB" sz="3200" b="1" dirty="0">
              <a:latin typeface="Bradley Hand ITC" panose="03070402050302030203" pitchFamily="66" charset="0"/>
            </a:endParaRPr>
          </a:p>
          <a:p>
            <a:r>
              <a:rPr lang="en-GB" sz="3200" b="1" dirty="0">
                <a:latin typeface="Bradley Hand ITC" panose="03070402050302030203" pitchFamily="66" charset="0"/>
              </a:rPr>
              <a:t>School Phone Number:     01444 881352</a:t>
            </a:r>
          </a:p>
          <a:p>
            <a:r>
              <a:rPr lang="en-GB" sz="3200" b="1" dirty="0">
                <a:latin typeface="Bradley Hand ITC" panose="03070402050302030203" pitchFamily="66" charset="0"/>
              </a:rPr>
              <a:t>Email Zoe in the office:     </a:t>
            </a:r>
            <a:r>
              <a:rPr lang="en-GB" sz="3200" b="1" dirty="0" err="1">
                <a:latin typeface="Bradley Hand ITC" panose="03070402050302030203" pitchFamily="66" charset="0"/>
                <a:hlinkClick r:id="rId3"/>
              </a:rPr>
              <a:t>office@bolneyprimary.school</a:t>
            </a:r>
            <a:endParaRPr lang="en-GB" sz="3200" b="1" dirty="0">
              <a:latin typeface="Bradley Hand ITC" panose="03070402050302030203" pitchFamily="66" charset="0"/>
            </a:endParaRPr>
          </a:p>
          <a:p>
            <a:endParaRPr lang="en-GB" sz="3200" b="1" dirty="0">
              <a:latin typeface="Bradley Hand ITC" panose="03070402050302030203" pitchFamily="66" charset="0"/>
            </a:endParaRPr>
          </a:p>
          <a:p>
            <a:r>
              <a:rPr lang="en-GB" sz="3200" b="1" dirty="0">
                <a:latin typeface="Bradley Hand ITC" panose="03070402050302030203" pitchFamily="66" charset="0"/>
              </a:rPr>
              <a:t>Class Teacher email: </a:t>
            </a:r>
            <a:r>
              <a:rPr lang="en-GB" sz="3200" b="1" dirty="0" err="1">
                <a:latin typeface="Bradley Hand ITC" panose="03070402050302030203" pitchFamily="66" charset="0"/>
                <a:hlinkClick r:id="rId4"/>
              </a:rPr>
              <a:t>cjames@bolneyprimary.school</a:t>
            </a:r>
            <a:endParaRPr lang="en-GB" sz="3200" b="1" dirty="0">
              <a:latin typeface="Bradley Hand ITC" panose="03070402050302030203" pitchFamily="66" charset="0"/>
            </a:endParaRPr>
          </a:p>
          <a:p>
            <a:r>
              <a:rPr lang="en-GB" sz="3200" dirty="0">
                <a:latin typeface="Bradley Hand ITC" panose="03070402050302030203" pitchFamily="66" charset="0"/>
              </a:rPr>
              <a:t>Please do not expect an immediate response. If your message is urgent, email the school office.  I do use </a:t>
            </a:r>
            <a:r>
              <a:rPr lang="en-GB" sz="3200" dirty="0" err="1">
                <a:latin typeface="Bradley Hand ITC" panose="03070402050302030203" pitchFamily="66" charset="0"/>
              </a:rPr>
              <a:t>Brom</a:t>
            </a:r>
            <a:r>
              <a:rPr lang="en-GB" sz="3200" dirty="0">
                <a:latin typeface="Bradley Hand ITC" panose="03070402050302030203" pitchFamily="66" charset="0"/>
              </a:rPr>
              <a:t> Com for most emails and correspondence, please let me know if this is a problem.</a:t>
            </a:r>
          </a:p>
          <a:p>
            <a:endParaRPr lang="en-GB" dirty="0"/>
          </a:p>
          <a:p>
            <a:endParaRPr lang="en-GB" dirty="0"/>
          </a:p>
        </p:txBody>
      </p:sp>
    </p:spTree>
    <p:extLst>
      <p:ext uri="{BB962C8B-B14F-4D97-AF65-F5344CB8AC3E}">
        <p14:creationId xmlns:p14="http://schemas.microsoft.com/office/powerpoint/2010/main" val="1219403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a:latin typeface="Bradley Hand ITC" panose="03070402050302030203" pitchFamily="66" charset="0"/>
              </a:rPr>
              <a:t>Well-being</a:t>
            </a:r>
          </a:p>
        </p:txBody>
      </p:sp>
      <p:sp>
        <p:nvSpPr>
          <p:cNvPr id="3" name="Content Placeholder 2"/>
          <p:cNvSpPr>
            <a:spLocks noGrp="1"/>
          </p:cNvSpPr>
          <p:nvPr>
            <p:ph idx="1"/>
          </p:nvPr>
        </p:nvSpPr>
        <p:spPr/>
        <p:txBody>
          <a:bodyPr/>
          <a:lstStyle/>
          <a:p>
            <a:pPr marL="0" indent="0">
              <a:buNone/>
            </a:pPr>
            <a:r>
              <a:rPr lang="en-GB" dirty="0"/>
              <a:t> </a:t>
            </a:r>
          </a:p>
        </p:txBody>
      </p:sp>
      <p:pic>
        <p:nvPicPr>
          <p:cNvPr id="4" name="Picture 3"/>
          <p:cNvPicPr>
            <a:picLocks noChangeAspect="1"/>
          </p:cNvPicPr>
          <p:nvPr/>
        </p:nvPicPr>
        <p:blipFill>
          <a:blip r:embed="rId2"/>
          <a:stretch>
            <a:fillRect/>
          </a:stretch>
        </p:blipFill>
        <p:spPr>
          <a:xfrm>
            <a:off x="7375210" y="1458080"/>
            <a:ext cx="4344080" cy="3014391"/>
          </a:xfrm>
          <a:prstGeom prst="rect">
            <a:avLst/>
          </a:prstGeom>
        </p:spPr>
      </p:pic>
      <p:sp>
        <p:nvSpPr>
          <p:cNvPr id="5" name="TextBox 4"/>
          <p:cNvSpPr txBox="1"/>
          <p:nvPr/>
        </p:nvSpPr>
        <p:spPr>
          <a:xfrm>
            <a:off x="7384831" y="4585929"/>
            <a:ext cx="3703259" cy="1538883"/>
          </a:xfrm>
          <a:prstGeom prst="rect">
            <a:avLst/>
          </a:prstGeom>
          <a:noFill/>
        </p:spPr>
        <p:txBody>
          <a:bodyPr wrap="square" rtlCol="0">
            <a:spAutoFit/>
          </a:bodyPr>
          <a:lstStyle/>
          <a:p>
            <a:r>
              <a:rPr lang="en-GB" sz="4000" dirty="0">
                <a:latin typeface="Bradley Hand ITC" panose="03070402050302030203" pitchFamily="66" charset="0"/>
                <a:hlinkClick r:id="rId3"/>
              </a:rPr>
              <a:t>Zones of Regulation</a:t>
            </a:r>
            <a:r>
              <a:rPr lang="en-GB" sz="4000" dirty="0">
                <a:latin typeface="Bradley Hand ITC" panose="03070402050302030203" pitchFamily="66" charset="0"/>
              </a:rPr>
              <a:t> </a:t>
            </a:r>
            <a:r>
              <a:rPr lang="en-GB" sz="1400" dirty="0">
                <a:latin typeface="Bradley Hand ITC" panose="03070402050302030203" pitchFamily="66" charset="0"/>
              </a:rPr>
              <a:t>– more information on the school website</a:t>
            </a:r>
          </a:p>
        </p:txBody>
      </p:sp>
      <p:pic>
        <p:nvPicPr>
          <p:cNvPr id="6" name="Picture 5"/>
          <p:cNvPicPr>
            <a:picLocks noChangeAspect="1"/>
          </p:cNvPicPr>
          <p:nvPr/>
        </p:nvPicPr>
        <p:blipFill>
          <a:blip r:embed="rId4"/>
          <a:stretch>
            <a:fillRect/>
          </a:stretch>
        </p:blipFill>
        <p:spPr>
          <a:xfrm>
            <a:off x="215674" y="1420019"/>
            <a:ext cx="6995024" cy="2264817"/>
          </a:xfrm>
          <a:prstGeom prst="rect">
            <a:avLst/>
          </a:prstGeom>
        </p:spPr>
      </p:pic>
      <p:pic>
        <p:nvPicPr>
          <p:cNvPr id="7" name="Picture 6">
            <a:hlinkClick r:id="rId5"/>
          </p:cNvPr>
          <p:cNvPicPr>
            <a:picLocks noChangeAspect="1"/>
          </p:cNvPicPr>
          <p:nvPr/>
        </p:nvPicPr>
        <p:blipFill>
          <a:blip r:embed="rId6"/>
          <a:stretch>
            <a:fillRect/>
          </a:stretch>
        </p:blipFill>
        <p:spPr>
          <a:xfrm>
            <a:off x="51162" y="4229563"/>
            <a:ext cx="7067959" cy="1619878"/>
          </a:xfrm>
          <a:prstGeom prst="rect">
            <a:avLst/>
          </a:prstGeom>
        </p:spPr>
      </p:pic>
      <p:sp>
        <p:nvSpPr>
          <p:cNvPr id="8" name="TextBox 7"/>
          <p:cNvSpPr txBox="1"/>
          <p:nvPr/>
        </p:nvSpPr>
        <p:spPr>
          <a:xfrm>
            <a:off x="1591356" y="6109892"/>
            <a:ext cx="10123714" cy="461665"/>
          </a:xfrm>
          <a:prstGeom prst="rect">
            <a:avLst/>
          </a:prstGeom>
          <a:noFill/>
        </p:spPr>
        <p:txBody>
          <a:bodyPr wrap="square" rtlCol="0">
            <a:spAutoFit/>
          </a:bodyPr>
          <a:lstStyle/>
          <a:p>
            <a:r>
              <a:rPr lang="en-GB" sz="2400" b="1" dirty="0">
                <a:latin typeface="Bradley Hand ITC" panose="03070402050302030203" pitchFamily="66" charset="0"/>
              </a:rPr>
              <a:t>Talk to your children and talk to us – we are here to listen and help</a:t>
            </a:r>
            <a:endParaRPr lang="en-GB" dirty="0"/>
          </a:p>
        </p:txBody>
      </p:sp>
      <p:sp>
        <p:nvSpPr>
          <p:cNvPr id="9" name="TextBox 8"/>
          <p:cNvSpPr txBox="1"/>
          <p:nvPr/>
        </p:nvSpPr>
        <p:spPr>
          <a:xfrm>
            <a:off x="215674" y="3879669"/>
            <a:ext cx="4722086" cy="369332"/>
          </a:xfrm>
          <a:prstGeom prst="rect">
            <a:avLst/>
          </a:prstGeom>
          <a:noFill/>
        </p:spPr>
        <p:txBody>
          <a:bodyPr wrap="square" rtlCol="0">
            <a:spAutoFit/>
          </a:bodyPr>
          <a:lstStyle/>
          <a:p>
            <a:r>
              <a:rPr lang="en-GB" dirty="0">
                <a:latin typeface="Bradley Hand ITC" panose="03070402050302030203" pitchFamily="66" charset="0"/>
              </a:rPr>
              <a:t>Anna Freud Centre for Children and Families</a:t>
            </a:r>
          </a:p>
        </p:txBody>
      </p:sp>
    </p:spTree>
    <p:extLst>
      <p:ext uri="{BB962C8B-B14F-4D97-AF65-F5344CB8AC3E}">
        <p14:creationId xmlns:p14="http://schemas.microsoft.com/office/powerpoint/2010/main" val="376409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2FF6-ACD2-4730-8B1C-DF6FDF9AF687}"/>
              </a:ext>
            </a:extLst>
          </p:cNvPr>
          <p:cNvSpPr>
            <a:spLocks noGrp="1"/>
          </p:cNvSpPr>
          <p:nvPr>
            <p:ph type="title"/>
          </p:nvPr>
        </p:nvSpPr>
        <p:spPr/>
        <p:txBody>
          <a:bodyPr/>
          <a:lstStyle/>
          <a:p>
            <a:r>
              <a:rPr lang="en-GB" dirty="0"/>
              <a:t>PGL Windmill Hill, our residential 22</a:t>
            </a:r>
            <a:r>
              <a:rPr lang="en-GB" baseline="30000" dirty="0"/>
              <a:t>nd</a:t>
            </a:r>
            <a:r>
              <a:rPr lang="en-GB" dirty="0"/>
              <a:t>- 26</a:t>
            </a:r>
            <a:r>
              <a:rPr lang="en-GB" baseline="30000" dirty="0"/>
              <a:t>th</a:t>
            </a:r>
            <a:r>
              <a:rPr lang="en-GB" dirty="0"/>
              <a:t> September 2025</a:t>
            </a:r>
          </a:p>
        </p:txBody>
      </p:sp>
      <p:sp>
        <p:nvSpPr>
          <p:cNvPr id="3" name="Content Placeholder 2">
            <a:extLst>
              <a:ext uri="{FF2B5EF4-FFF2-40B4-BE49-F238E27FC236}">
                <a16:creationId xmlns:a16="http://schemas.microsoft.com/office/drawing/2014/main" id="{3309D905-CD01-417E-896B-478B34726524}"/>
              </a:ext>
            </a:extLst>
          </p:cNvPr>
          <p:cNvSpPr>
            <a:spLocks noGrp="1"/>
          </p:cNvSpPr>
          <p:nvPr>
            <p:ph sz="half" idx="1"/>
          </p:nvPr>
        </p:nvSpPr>
        <p:spPr/>
        <p:txBody>
          <a:bodyPr>
            <a:normAutofit fontScale="62500" lnSpcReduction="20000"/>
          </a:bodyPr>
          <a:lstStyle/>
          <a:p>
            <a:r>
              <a:rPr lang="en-GB" dirty="0"/>
              <a:t>Firstly, sorry about the miscommunication re bedding!</a:t>
            </a:r>
          </a:p>
          <a:p>
            <a:r>
              <a:rPr lang="en-GB" dirty="0"/>
              <a:t>The children are going to be in two accommodation blocks, Kingston and </a:t>
            </a:r>
            <a:r>
              <a:rPr lang="en-GB" dirty="0" err="1"/>
              <a:t>Jevington</a:t>
            </a:r>
            <a:r>
              <a:rPr lang="en-GB" dirty="0"/>
              <a:t>.</a:t>
            </a:r>
          </a:p>
          <a:p>
            <a:r>
              <a:rPr lang="en-GB" dirty="0"/>
              <a:t>There will be 14 children in one block and 12 in the other. They are next to each other with a narrow path between.</a:t>
            </a:r>
          </a:p>
          <a:p>
            <a:r>
              <a:rPr lang="en-GB" dirty="0"/>
              <a:t>We arrive at Windmill Hill for 12pm, we will be met by our group leader. They will show us our rooms and we will have a tour of the grounds.</a:t>
            </a:r>
          </a:p>
          <a:p>
            <a:r>
              <a:rPr lang="en-GB" dirty="0"/>
              <a:t>We start the activities at 14.00pm on the Monday, Micro Scooters, Canoeing, Abseiling and Orienteering.</a:t>
            </a:r>
          </a:p>
        </p:txBody>
      </p:sp>
      <p:sp>
        <p:nvSpPr>
          <p:cNvPr id="4" name="Content Placeholder 3">
            <a:extLst>
              <a:ext uri="{FF2B5EF4-FFF2-40B4-BE49-F238E27FC236}">
                <a16:creationId xmlns:a16="http://schemas.microsoft.com/office/drawing/2014/main" id="{3B0E6872-3CBF-40BB-B541-BF7D74617AF4}"/>
              </a:ext>
            </a:extLst>
          </p:cNvPr>
          <p:cNvSpPr>
            <a:spLocks noGrp="1"/>
          </p:cNvSpPr>
          <p:nvPr>
            <p:ph sz="half" idx="2"/>
          </p:nvPr>
        </p:nvSpPr>
        <p:spPr/>
        <p:txBody>
          <a:bodyPr>
            <a:normAutofit fontScale="62500" lnSpcReduction="20000"/>
          </a:bodyPr>
          <a:lstStyle/>
          <a:p>
            <a:r>
              <a:rPr lang="en-GB" dirty="0"/>
              <a:t>We are extremely close to the amenities such as the sports hall, dinner hall and shop. </a:t>
            </a:r>
          </a:p>
          <a:p>
            <a:r>
              <a:rPr lang="en-GB" dirty="0"/>
              <a:t>We will be split into 3 groups for the daytime activity programme. Each group will have an adult as well as a group leader from PGL.</a:t>
            </a:r>
          </a:p>
          <a:p>
            <a:r>
              <a:rPr lang="en-GB" dirty="0"/>
              <a:t>Each session runs for 90 minutes therefore each group have 30 minutes at each activity. There are 6 activities in the morning and 6 in the afternoon.</a:t>
            </a:r>
          </a:p>
          <a:p>
            <a:r>
              <a:rPr lang="en-GB" dirty="0"/>
              <a:t>We are altogether for the evening and mealtimes. There is time to visit the shop after the evening entertainment or when we have free time.</a:t>
            </a:r>
          </a:p>
          <a:p>
            <a:r>
              <a:rPr lang="en-GB" dirty="0"/>
              <a:t>We do not have our times for meals yet, we will receive this on arrival. The first activity starts at 9am, the last activity ends at 5.10pm.  Lunch takes place between 12.10 and 2.00pm.  Dinner takes place between 5.10pm and 7.00pm.</a:t>
            </a:r>
          </a:p>
          <a:p>
            <a:r>
              <a:rPr lang="en-GB"/>
              <a:t>Evening </a:t>
            </a:r>
            <a:r>
              <a:rPr lang="en-GB" dirty="0"/>
              <a:t>entertainment is </a:t>
            </a:r>
            <a:r>
              <a:rPr lang="en-GB"/>
              <a:t>from 7.30pm to 8.30pm </a:t>
            </a:r>
            <a:r>
              <a:rPr lang="en-GB" dirty="0"/>
              <a:t>and then bedtime!!</a:t>
            </a:r>
          </a:p>
        </p:txBody>
      </p:sp>
    </p:spTree>
    <p:extLst>
      <p:ext uri="{BB962C8B-B14F-4D97-AF65-F5344CB8AC3E}">
        <p14:creationId xmlns:p14="http://schemas.microsoft.com/office/powerpoint/2010/main" val="312852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a:latin typeface="Bradley Hand ITC" panose="03070402050302030203" pitchFamily="66" charset="0"/>
              </a:rPr>
              <a:t>A Typical Day</a:t>
            </a:r>
          </a:p>
        </p:txBody>
      </p:sp>
      <p:sp>
        <p:nvSpPr>
          <p:cNvPr id="3" name="Content Placeholder 2"/>
          <p:cNvSpPr>
            <a:spLocks noGrp="1"/>
          </p:cNvSpPr>
          <p:nvPr>
            <p:ph idx="1"/>
          </p:nvPr>
        </p:nvSpPr>
        <p:spPr/>
        <p:txBody>
          <a:bodyPr>
            <a:normAutofit fontScale="92500" lnSpcReduction="20000"/>
          </a:bodyPr>
          <a:lstStyle/>
          <a:p>
            <a:r>
              <a:rPr lang="en-GB" b="1" dirty="0">
                <a:solidFill>
                  <a:schemeClr val="tx2">
                    <a:lumMod val="50000"/>
                  </a:schemeClr>
                </a:solidFill>
                <a:latin typeface="Bradley Hand ITC" panose="03070402050302030203" pitchFamily="66" charset="0"/>
              </a:rPr>
              <a:t>Early Morning Work- 8.35 to 8.55</a:t>
            </a:r>
          </a:p>
          <a:p>
            <a:r>
              <a:rPr lang="en-GB" b="1" dirty="0">
                <a:solidFill>
                  <a:schemeClr val="tx2">
                    <a:lumMod val="50000"/>
                  </a:schemeClr>
                </a:solidFill>
                <a:latin typeface="Bradley Hand ITC" panose="03070402050302030203" pitchFamily="66" charset="0"/>
              </a:rPr>
              <a:t>Assembly</a:t>
            </a:r>
          </a:p>
          <a:p>
            <a:r>
              <a:rPr lang="en-GB" b="1" dirty="0">
                <a:solidFill>
                  <a:schemeClr val="tx2">
                    <a:lumMod val="50000"/>
                  </a:schemeClr>
                </a:solidFill>
                <a:latin typeface="Bradley Hand ITC" panose="03070402050302030203" pitchFamily="66" charset="0"/>
              </a:rPr>
              <a:t>Maths</a:t>
            </a:r>
          </a:p>
          <a:p>
            <a:r>
              <a:rPr lang="en-GB" b="1" dirty="0">
                <a:solidFill>
                  <a:schemeClr val="tx2">
                    <a:lumMod val="50000"/>
                  </a:schemeClr>
                </a:solidFill>
                <a:latin typeface="Bradley Hand ITC" panose="03070402050302030203" pitchFamily="66" charset="0"/>
              </a:rPr>
              <a:t>Playtime</a:t>
            </a:r>
          </a:p>
          <a:p>
            <a:r>
              <a:rPr lang="en-GB" b="1" dirty="0">
                <a:solidFill>
                  <a:schemeClr val="tx2">
                    <a:lumMod val="50000"/>
                  </a:schemeClr>
                </a:solidFill>
                <a:latin typeface="Bradley Hand ITC" panose="03070402050302030203" pitchFamily="66" charset="0"/>
              </a:rPr>
              <a:t>Spelling/Handwriting</a:t>
            </a:r>
          </a:p>
          <a:p>
            <a:r>
              <a:rPr lang="en-GB" b="1" dirty="0">
                <a:solidFill>
                  <a:schemeClr val="tx2">
                    <a:lumMod val="50000"/>
                  </a:schemeClr>
                </a:solidFill>
                <a:latin typeface="Bradley Hand ITC" panose="03070402050302030203" pitchFamily="66" charset="0"/>
              </a:rPr>
              <a:t>English</a:t>
            </a:r>
          </a:p>
          <a:p>
            <a:r>
              <a:rPr lang="en-GB" b="1" dirty="0">
                <a:solidFill>
                  <a:schemeClr val="tx2">
                    <a:lumMod val="50000"/>
                  </a:schemeClr>
                </a:solidFill>
                <a:latin typeface="Bradley Hand ITC" panose="03070402050302030203" pitchFamily="66" charset="0"/>
              </a:rPr>
              <a:t>Lunchtime</a:t>
            </a:r>
          </a:p>
          <a:p>
            <a:r>
              <a:rPr lang="en-GB" b="1" dirty="0">
                <a:solidFill>
                  <a:schemeClr val="tx2">
                    <a:lumMod val="50000"/>
                  </a:schemeClr>
                </a:solidFill>
                <a:latin typeface="Bradley Hand ITC" panose="03070402050302030203" pitchFamily="66" charset="0"/>
              </a:rPr>
              <a:t>VIPERS/Independent reading/SATs papers</a:t>
            </a:r>
          </a:p>
          <a:p>
            <a:r>
              <a:rPr lang="en-GB" b="1" dirty="0">
                <a:solidFill>
                  <a:schemeClr val="tx2">
                    <a:lumMod val="50000"/>
                  </a:schemeClr>
                </a:solidFill>
                <a:latin typeface="Bradley Hand ITC" panose="03070402050302030203" pitchFamily="66" charset="0"/>
              </a:rPr>
              <a:t>Project Work (Art, Computing, History, Geography, Science, Learning For Life)</a:t>
            </a:r>
          </a:p>
          <a:p>
            <a:r>
              <a:rPr lang="en-GB" b="1" dirty="0">
                <a:solidFill>
                  <a:schemeClr val="tx2">
                    <a:lumMod val="50000"/>
                  </a:schemeClr>
                </a:solidFill>
                <a:latin typeface="Bradley Hand ITC" panose="03070402050302030203" pitchFamily="66" charset="0"/>
              </a:rPr>
              <a:t>Other areas of the curriculum- Drama, French, Music, P.E</a:t>
            </a:r>
          </a:p>
          <a:p>
            <a:endParaRPr lang="en-GB" dirty="0"/>
          </a:p>
        </p:txBody>
      </p:sp>
    </p:spTree>
    <p:extLst>
      <p:ext uri="{BB962C8B-B14F-4D97-AF65-F5344CB8AC3E}">
        <p14:creationId xmlns:p14="http://schemas.microsoft.com/office/powerpoint/2010/main" val="1939904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965"/>
            <a:ext cx="10515600" cy="1325563"/>
          </a:xfrm>
        </p:spPr>
        <p:txBody>
          <a:bodyPr>
            <a:normAutofit/>
          </a:bodyPr>
          <a:lstStyle/>
          <a:p>
            <a:pPr algn="ctr"/>
            <a:r>
              <a:rPr lang="en-GB" sz="6000" b="1" dirty="0">
                <a:latin typeface="Bradley Hand ITC" panose="03070402050302030203" pitchFamily="66" charset="0"/>
              </a:rPr>
              <a:t>A Typical Week</a:t>
            </a:r>
          </a:p>
        </p:txBody>
      </p:sp>
      <p:sp>
        <p:nvSpPr>
          <p:cNvPr id="3" name="Content Placeholder 2"/>
          <p:cNvSpPr>
            <a:spLocks noGrp="1"/>
          </p:cNvSpPr>
          <p:nvPr>
            <p:ph idx="1"/>
          </p:nvPr>
        </p:nvSpPr>
        <p:spPr>
          <a:xfrm>
            <a:off x="838200" y="1825626"/>
            <a:ext cx="10515600" cy="4351338"/>
          </a:xfrm>
        </p:spPr>
        <p:txBody>
          <a:bodyPr/>
          <a:lstStyle/>
          <a:p>
            <a:pPr marL="0" indent="0">
              <a:buNone/>
            </a:pPr>
            <a:r>
              <a:rPr lang="en-GB" dirty="0"/>
              <a:t> </a:t>
            </a:r>
          </a:p>
        </p:txBody>
      </p:sp>
      <p:pic>
        <p:nvPicPr>
          <p:cNvPr id="6" name="Picture 5">
            <a:extLst>
              <a:ext uri="{FF2B5EF4-FFF2-40B4-BE49-F238E27FC236}">
                <a16:creationId xmlns:a16="http://schemas.microsoft.com/office/drawing/2014/main" id="{49122A2F-153C-4A09-8044-72863262DC30}"/>
              </a:ext>
            </a:extLst>
          </p:cNvPr>
          <p:cNvPicPr>
            <a:picLocks noChangeAspect="1"/>
          </p:cNvPicPr>
          <p:nvPr/>
        </p:nvPicPr>
        <p:blipFill>
          <a:blip r:embed="rId2"/>
          <a:stretch>
            <a:fillRect/>
          </a:stretch>
        </p:blipFill>
        <p:spPr>
          <a:xfrm>
            <a:off x="838200" y="1407459"/>
            <a:ext cx="9318812" cy="5278972"/>
          </a:xfrm>
          <a:prstGeom prst="rect">
            <a:avLst/>
          </a:prstGeom>
        </p:spPr>
      </p:pic>
    </p:spTree>
    <p:extLst>
      <p:ext uri="{BB962C8B-B14F-4D97-AF65-F5344CB8AC3E}">
        <p14:creationId xmlns:p14="http://schemas.microsoft.com/office/powerpoint/2010/main" val="192728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 </a:t>
            </a:r>
          </a:p>
        </p:txBody>
      </p:sp>
      <p:sp>
        <p:nvSpPr>
          <p:cNvPr id="7" name="TextBox 6"/>
          <p:cNvSpPr txBox="1"/>
          <p:nvPr/>
        </p:nvSpPr>
        <p:spPr>
          <a:xfrm>
            <a:off x="0" y="0"/>
            <a:ext cx="7546110" cy="2308324"/>
          </a:xfrm>
          <a:prstGeom prst="rect">
            <a:avLst/>
          </a:prstGeom>
          <a:noFill/>
        </p:spPr>
        <p:txBody>
          <a:bodyPr wrap="square" rtlCol="0">
            <a:spAutoFit/>
          </a:bodyPr>
          <a:lstStyle/>
          <a:p>
            <a:pPr algn="ctr"/>
            <a:r>
              <a:rPr lang="en-GB" sz="3600" b="1" dirty="0">
                <a:latin typeface="Bradley Hand ITC" panose="03070402050302030203" pitchFamily="66" charset="0"/>
              </a:rPr>
              <a:t>Our Autumn term learning journey, please see copies on tables and please take one home, they are also on the class page on the school website.</a:t>
            </a:r>
          </a:p>
        </p:txBody>
      </p:sp>
      <p:pic>
        <p:nvPicPr>
          <p:cNvPr id="5" name="Picture 4">
            <a:extLst>
              <a:ext uri="{FF2B5EF4-FFF2-40B4-BE49-F238E27FC236}">
                <a16:creationId xmlns:a16="http://schemas.microsoft.com/office/drawing/2014/main" id="{69632E41-FFDD-4453-B167-34993925A71C}"/>
              </a:ext>
            </a:extLst>
          </p:cNvPr>
          <p:cNvPicPr>
            <a:picLocks noChangeAspect="1"/>
          </p:cNvPicPr>
          <p:nvPr/>
        </p:nvPicPr>
        <p:blipFill>
          <a:blip r:embed="rId2"/>
          <a:stretch>
            <a:fillRect/>
          </a:stretch>
        </p:blipFill>
        <p:spPr>
          <a:xfrm>
            <a:off x="-313765" y="2423428"/>
            <a:ext cx="6526306" cy="4569043"/>
          </a:xfrm>
          <a:prstGeom prst="rect">
            <a:avLst/>
          </a:prstGeom>
        </p:spPr>
      </p:pic>
      <p:pic>
        <p:nvPicPr>
          <p:cNvPr id="8" name="Picture 7">
            <a:extLst>
              <a:ext uri="{FF2B5EF4-FFF2-40B4-BE49-F238E27FC236}">
                <a16:creationId xmlns:a16="http://schemas.microsoft.com/office/drawing/2014/main" id="{43B937A3-5210-46FD-AA2C-EAD203E82AA6}"/>
              </a:ext>
            </a:extLst>
          </p:cNvPr>
          <p:cNvPicPr>
            <a:picLocks noChangeAspect="1"/>
          </p:cNvPicPr>
          <p:nvPr/>
        </p:nvPicPr>
        <p:blipFill>
          <a:blip r:embed="rId3"/>
          <a:stretch>
            <a:fillRect/>
          </a:stretch>
        </p:blipFill>
        <p:spPr>
          <a:xfrm>
            <a:off x="6212541" y="2423429"/>
            <a:ext cx="6056439" cy="4442804"/>
          </a:xfrm>
          <a:prstGeom prst="rect">
            <a:avLst/>
          </a:prstGeom>
        </p:spPr>
      </p:pic>
    </p:spTree>
    <p:extLst>
      <p:ext uri="{BB962C8B-B14F-4D97-AF65-F5344CB8AC3E}">
        <p14:creationId xmlns:p14="http://schemas.microsoft.com/office/powerpoint/2010/main" val="359432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47"/>
            <a:ext cx="10515600" cy="1325563"/>
          </a:xfrm>
        </p:spPr>
        <p:txBody>
          <a:bodyPr>
            <a:normAutofit/>
          </a:bodyPr>
          <a:lstStyle/>
          <a:p>
            <a:pPr algn="ctr"/>
            <a:r>
              <a:rPr lang="en-GB" sz="6000" b="1" dirty="0">
                <a:latin typeface="Bradley Hand ITC" panose="03070402050302030203" pitchFamily="66" charset="0"/>
              </a:rPr>
              <a:t>Home Learning</a:t>
            </a:r>
          </a:p>
        </p:txBody>
      </p:sp>
      <p:sp>
        <p:nvSpPr>
          <p:cNvPr id="3" name="Content Placeholder 2"/>
          <p:cNvSpPr>
            <a:spLocks noGrp="1"/>
          </p:cNvSpPr>
          <p:nvPr>
            <p:ph idx="1"/>
          </p:nvPr>
        </p:nvSpPr>
        <p:spPr/>
        <p:txBody>
          <a:bodyPr/>
          <a:lstStyle/>
          <a:p>
            <a:pPr marL="0" indent="0">
              <a:buNone/>
            </a:pPr>
            <a:r>
              <a:rPr lang="en-GB" dirty="0"/>
              <a:t> </a:t>
            </a:r>
          </a:p>
        </p:txBody>
      </p:sp>
      <p:sp>
        <p:nvSpPr>
          <p:cNvPr id="4" name="TextBox 3"/>
          <p:cNvSpPr txBox="1"/>
          <p:nvPr/>
        </p:nvSpPr>
        <p:spPr>
          <a:xfrm>
            <a:off x="324644" y="1589997"/>
            <a:ext cx="10501745" cy="6771084"/>
          </a:xfrm>
          <a:prstGeom prst="rect">
            <a:avLst/>
          </a:prstGeom>
          <a:noFill/>
        </p:spPr>
        <p:txBody>
          <a:bodyPr wrap="square" rtlCol="0">
            <a:spAutoFit/>
          </a:bodyPr>
          <a:lstStyle/>
          <a:p>
            <a:r>
              <a:rPr lang="en-GB" sz="3200" b="1" dirty="0">
                <a:latin typeface="Bradley Hand ITC" panose="03070402050302030203" pitchFamily="66" charset="0"/>
              </a:rPr>
              <a:t>This should include:</a:t>
            </a:r>
          </a:p>
          <a:p>
            <a:endParaRPr lang="en-GB" sz="3200" b="1" dirty="0">
              <a:latin typeface="Bradley Hand ITC" panose="03070402050302030203" pitchFamily="66" charset="0"/>
            </a:endParaRPr>
          </a:p>
          <a:p>
            <a:pPr marL="457200" indent="-457200">
              <a:buFont typeface="Arial" panose="020B0604020202020204" pitchFamily="34" charset="0"/>
              <a:buChar char="•"/>
            </a:pPr>
            <a:r>
              <a:rPr lang="en-GB" sz="3200" b="1" dirty="0">
                <a:latin typeface="Bradley Hand ITC" panose="03070402050302030203" pitchFamily="66" charset="0"/>
              </a:rPr>
              <a:t>Daily reading -</a:t>
            </a:r>
            <a:r>
              <a:rPr lang="en-GB" sz="3200" dirty="0">
                <a:latin typeface="Bradley Hand ITC" panose="03070402050302030203" pitchFamily="66" charset="0"/>
              </a:rPr>
              <a:t>This might be a fiction book, newspaper, magazine, non-fiction book, instructions, recipes, directions or any form of text!</a:t>
            </a:r>
          </a:p>
          <a:p>
            <a:pPr marL="457200" indent="-457200">
              <a:buFont typeface="Arial" panose="020B0604020202020204" pitchFamily="34" charset="0"/>
              <a:buChar char="•"/>
            </a:pPr>
            <a:r>
              <a:rPr lang="en-GB" sz="3200" b="1" dirty="0">
                <a:latin typeface="Bradley Hand ITC" panose="03070402050302030203" pitchFamily="66" charset="0"/>
              </a:rPr>
              <a:t>Times Table Practice </a:t>
            </a:r>
            <a:r>
              <a:rPr lang="en-GB" sz="3200" dirty="0">
                <a:latin typeface="Bradley Hand ITC" panose="03070402050302030203" pitchFamily="66" charset="0"/>
              </a:rPr>
              <a:t>using the website ‘timestables.co.uk’ and TT </a:t>
            </a:r>
            <a:r>
              <a:rPr lang="en-GB" sz="3200" dirty="0" err="1">
                <a:latin typeface="Bradley Hand ITC" panose="03070402050302030203" pitchFamily="66" charset="0"/>
              </a:rPr>
              <a:t>Rockstars</a:t>
            </a:r>
            <a:endParaRPr lang="en-GB" sz="3200" dirty="0">
              <a:latin typeface="Bradley Hand ITC" panose="03070402050302030203" pitchFamily="66" charset="0"/>
            </a:endParaRPr>
          </a:p>
          <a:p>
            <a:pPr marL="457200" indent="-457200">
              <a:buFont typeface="Arial" panose="020B0604020202020204" pitchFamily="34" charset="0"/>
              <a:buChar char="•"/>
            </a:pPr>
            <a:r>
              <a:rPr lang="en-GB" sz="3200" b="1" dirty="0">
                <a:latin typeface="Bradley Hand ITC" panose="03070402050302030203" pitchFamily="66" charset="0"/>
              </a:rPr>
              <a:t>Using real life maths – </a:t>
            </a:r>
            <a:r>
              <a:rPr lang="en-GB" sz="3200" dirty="0">
                <a:latin typeface="Bradley Hand ITC" panose="03070402050302030203" pitchFamily="66" charset="0"/>
              </a:rPr>
              <a:t>shopping, baking, measuring and telling the time for example</a:t>
            </a:r>
          </a:p>
          <a:p>
            <a:pPr marL="457200" indent="-457200">
              <a:buFont typeface="Arial" panose="020B0604020202020204" pitchFamily="34" charset="0"/>
              <a:buChar char="•"/>
            </a:pPr>
            <a:endParaRPr lang="en-GB" sz="3200" b="1" dirty="0">
              <a:latin typeface="Bradley Hand ITC" panose="03070402050302030203" pitchFamily="66" charset="0"/>
            </a:endParaRPr>
          </a:p>
          <a:p>
            <a:pPr marL="457200" indent="-457200">
              <a:buFont typeface="Arial" panose="020B0604020202020204" pitchFamily="34" charset="0"/>
              <a:buChar char="•"/>
            </a:pPr>
            <a:endParaRPr lang="en-GB" sz="3200" b="1" dirty="0">
              <a:latin typeface="Bradley Hand ITC" panose="03070402050302030203" pitchFamily="66" charset="0"/>
            </a:endParaRPr>
          </a:p>
          <a:p>
            <a:pPr marL="457200" indent="-457200">
              <a:buFont typeface="Arial" panose="020B0604020202020204" pitchFamily="34" charset="0"/>
              <a:buChar char="•"/>
            </a:pPr>
            <a:endParaRPr lang="en-GB" sz="3200" b="1" dirty="0">
              <a:latin typeface="Bradley Hand ITC" panose="03070402050302030203" pitchFamily="66" charset="0"/>
            </a:endParaRPr>
          </a:p>
          <a:p>
            <a:pPr marL="457200" indent="-457200">
              <a:buFont typeface="Arial" panose="020B0604020202020204" pitchFamily="34" charset="0"/>
              <a:buChar char="•"/>
            </a:pPr>
            <a:endParaRPr lang="en-GB" sz="3200" dirty="0">
              <a:latin typeface="Bradley Hand ITC" panose="03070402050302030203" pitchFamily="66" charset="0"/>
            </a:endParaRPr>
          </a:p>
          <a:p>
            <a:endParaRPr lang="en-GB" dirty="0"/>
          </a:p>
        </p:txBody>
      </p:sp>
    </p:spTree>
    <p:extLst>
      <p:ext uri="{BB962C8B-B14F-4D97-AF65-F5344CB8AC3E}">
        <p14:creationId xmlns:p14="http://schemas.microsoft.com/office/powerpoint/2010/main" val="181595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614" y="1003267"/>
            <a:ext cx="10902761" cy="5509200"/>
          </a:xfrm>
          <a:prstGeom prst="rect">
            <a:avLst/>
          </a:prstGeom>
        </p:spPr>
        <p:txBody>
          <a:bodyPr wrap="square">
            <a:spAutoFit/>
          </a:bodyPr>
          <a:lstStyle/>
          <a:p>
            <a:pPr marL="457200" lvl="0" indent="-457200">
              <a:buFont typeface="Arial" panose="020B0604020202020204" pitchFamily="34" charset="0"/>
              <a:buChar char="•"/>
            </a:pPr>
            <a:r>
              <a:rPr lang="en-GB" sz="3200" b="1" dirty="0">
                <a:solidFill>
                  <a:prstClr val="black"/>
                </a:solidFill>
                <a:latin typeface="Bradley Hand ITC" panose="03070402050302030203" pitchFamily="66" charset="0"/>
              </a:rPr>
              <a:t>Spellings- common exception words and spelling patterns taught in school </a:t>
            </a:r>
            <a:r>
              <a:rPr lang="en-GB" sz="3200" dirty="0">
                <a:solidFill>
                  <a:prstClr val="black"/>
                </a:solidFill>
                <a:latin typeface="Bradley Hand ITC" panose="03070402050302030203" pitchFamily="66" charset="0"/>
              </a:rPr>
              <a:t>using </a:t>
            </a:r>
            <a:r>
              <a:rPr lang="en-GB" sz="3200" b="1" dirty="0">
                <a:solidFill>
                  <a:prstClr val="black"/>
                </a:solidFill>
                <a:latin typeface="Bradley Hand ITC" panose="03070402050302030203" pitchFamily="66" charset="0"/>
              </a:rPr>
              <a:t>Spelling Frame/Spelling Shed and</a:t>
            </a:r>
            <a:r>
              <a:rPr lang="en-GB" sz="3200" dirty="0">
                <a:solidFill>
                  <a:prstClr val="black"/>
                </a:solidFill>
                <a:latin typeface="Bradley Hand ITC" panose="03070402050302030203" pitchFamily="66" charset="0"/>
              </a:rPr>
              <a:t> completing a paper copy, given out on </a:t>
            </a:r>
            <a:r>
              <a:rPr lang="en-GB" sz="3200" b="1" u="sng" dirty="0">
                <a:solidFill>
                  <a:prstClr val="black"/>
                </a:solidFill>
                <a:latin typeface="Bradley Hand ITC" panose="03070402050302030203" pitchFamily="66" charset="0"/>
              </a:rPr>
              <a:t>Fridays</a:t>
            </a:r>
            <a:r>
              <a:rPr lang="en-GB" sz="3200" dirty="0">
                <a:solidFill>
                  <a:prstClr val="black"/>
                </a:solidFill>
                <a:latin typeface="Bradley Hand ITC" panose="03070402050302030203" pitchFamily="66" charset="0"/>
              </a:rPr>
              <a:t>.  I collect this in on </a:t>
            </a:r>
            <a:r>
              <a:rPr lang="en-GB" sz="3200" b="1" u="sng" dirty="0">
                <a:solidFill>
                  <a:prstClr val="black"/>
                </a:solidFill>
                <a:latin typeface="Bradley Hand ITC" panose="03070402050302030203" pitchFamily="66" charset="0"/>
              </a:rPr>
              <a:t>Wednesdays.</a:t>
            </a:r>
          </a:p>
          <a:p>
            <a:pPr marL="457200" lvl="0" indent="-457200">
              <a:buFont typeface="Arial" panose="020B0604020202020204" pitchFamily="34" charset="0"/>
              <a:buChar char="•"/>
            </a:pPr>
            <a:r>
              <a:rPr lang="en-US" sz="3200" dirty="0">
                <a:solidFill>
                  <a:prstClr val="black"/>
                </a:solidFill>
                <a:latin typeface="Bradley Hand ITC" panose="03070402050302030203" pitchFamily="66" charset="0"/>
              </a:rPr>
              <a:t>All children need to complete the home learning set- your child may be working on Year 2/3/4 words but you can still use Spelling Frame and Spelling Shed for these words.  Please find copies of the CEW on tables and please take one.</a:t>
            </a:r>
          </a:p>
          <a:p>
            <a:pPr marL="457200" lvl="0" indent="-457200">
              <a:buFont typeface="Arial" panose="020B0604020202020204" pitchFamily="34" charset="0"/>
              <a:buChar char="•"/>
            </a:pPr>
            <a:r>
              <a:rPr lang="en-US" sz="3200" b="1" dirty="0">
                <a:solidFill>
                  <a:prstClr val="black"/>
                </a:solidFill>
                <a:latin typeface="Bradley Hand ITC" panose="03070402050302030203" pitchFamily="66" charset="0"/>
              </a:rPr>
              <a:t>A Topic grid </a:t>
            </a:r>
            <a:r>
              <a:rPr lang="en-US" sz="3200" dirty="0">
                <a:solidFill>
                  <a:prstClr val="black"/>
                </a:solidFill>
                <a:latin typeface="Bradley Hand ITC" panose="03070402050302030203" pitchFamily="66" charset="0"/>
              </a:rPr>
              <a:t>every term linked to the big question.</a:t>
            </a:r>
          </a:p>
          <a:p>
            <a:pPr marL="457200" lvl="0" indent="-457200">
              <a:buFont typeface="Arial" panose="020B0604020202020204" pitchFamily="34" charset="0"/>
              <a:buChar char="•"/>
            </a:pPr>
            <a:r>
              <a:rPr lang="en-US" sz="3200" dirty="0">
                <a:solidFill>
                  <a:prstClr val="black"/>
                </a:solidFill>
                <a:latin typeface="Bradley Hand ITC" panose="03070402050302030203" pitchFamily="66" charset="0"/>
              </a:rPr>
              <a:t>In UKS2, if home learning isn’t handed in, children miss one of their break times in order to complete it.</a:t>
            </a:r>
            <a:endParaRPr lang="en-GB" sz="3200" dirty="0">
              <a:solidFill>
                <a:prstClr val="black"/>
              </a:solidFill>
              <a:latin typeface="Bradley Hand ITC" panose="03070402050302030203" pitchFamily="66" charset="0"/>
            </a:endParaRPr>
          </a:p>
        </p:txBody>
      </p:sp>
      <p:pic>
        <p:nvPicPr>
          <p:cNvPr id="3" name="Picture 2"/>
          <p:cNvPicPr>
            <a:picLocks noChangeAspect="1"/>
          </p:cNvPicPr>
          <p:nvPr/>
        </p:nvPicPr>
        <p:blipFill>
          <a:blip r:embed="rId2"/>
          <a:stretch>
            <a:fillRect/>
          </a:stretch>
        </p:blipFill>
        <p:spPr>
          <a:xfrm>
            <a:off x="177615" y="0"/>
            <a:ext cx="10516511" cy="1609483"/>
          </a:xfrm>
          <a:prstGeom prst="rect">
            <a:avLst/>
          </a:prstGeom>
        </p:spPr>
      </p:pic>
    </p:spTree>
    <p:extLst>
      <p:ext uri="{BB962C8B-B14F-4D97-AF65-F5344CB8AC3E}">
        <p14:creationId xmlns:p14="http://schemas.microsoft.com/office/powerpoint/2010/main" val="1529221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681"/>
            <a:ext cx="10515600" cy="1325563"/>
          </a:xfrm>
        </p:spPr>
        <p:txBody>
          <a:bodyPr>
            <a:normAutofit fontScale="90000"/>
          </a:bodyPr>
          <a:lstStyle/>
          <a:p>
            <a:r>
              <a:rPr lang="en-GB" b="1" dirty="0">
                <a:latin typeface="Bradley Hand ITC" panose="03070402050302030203" pitchFamily="66" charset="0"/>
              </a:rPr>
              <a:t>Our Autumn term home learning grid, on tables and also on the class page of the school website.</a:t>
            </a:r>
          </a:p>
        </p:txBody>
      </p:sp>
      <p:pic>
        <p:nvPicPr>
          <p:cNvPr id="5" name="Picture 4">
            <a:extLst>
              <a:ext uri="{FF2B5EF4-FFF2-40B4-BE49-F238E27FC236}">
                <a16:creationId xmlns:a16="http://schemas.microsoft.com/office/drawing/2014/main" id="{CDEA8509-C419-44A1-A66C-6B6D2A652622}"/>
              </a:ext>
            </a:extLst>
          </p:cNvPr>
          <p:cNvPicPr>
            <a:picLocks noChangeAspect="1"/>
          </p:cNvPicPr>
          <p:nvPr/>
        </p:nvPicPr>
        <p:blipFill>
          <a:blip r:embed="rId2"/>
          <a:stretch>
            <a:fillRect/>
          </a:stretch>
        </p:blipFill>
        <p:spPr>
          <a:xfrm>
            <a:off x="4112323" y="1435244"/>
            <a:ext cx="7500889" cy="5171744"/>
          </a:xfrm>
          <a:prstGeom prst="rect">
            <a:avLst/>
          </a:prstGeom>
        </p:spPr>
      </p:pic>
    </p:spTree>
    <p:extLst>
      <p:ext uri="{BB962C8B-B14F-4D97-AF65-F5344CB8AC3E}">
        <p14:creationId xmlns:p14="http://schemas.microsoft.com/office/powerpoint/2010/main" val="3112809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044" y="454772"/>
            <a:ext cx="10515600" cy="1325563"/>
          </a:xfrm>
        </p:spPr>
        <p:txBody>
          <a:bodyPr/>
          <a:lstStyle/>
          <a:p>
            <a:pPr algn="ctr"/>
            <a:r>
              <a:rPr lang="en-GB" b="1" dirty="0">
                <a:latin typeface="Bradley Hand ITC" panose="03070402050302030203" pitchFamily="66" charset="0"/>
              </a:rPr>
              <a:t>More about reading…</a:t>
            </a:r>
          </a:p>
        </p:txBody>
      </p:sp>
      <p:sp>
        <p:nvSpPr>
          <p:cNvPr id="3" name="Content Placeholder 2"/>
          <p:cNvSpPr>
            <a:spLocks noGrp="1"/>
          </p:cNvSpPr>
          <p:nvPr>
            <p:ph idx="1"/>
          </p:nvPr>
        </p:nvSpPr>
        <p:spPr>
          <a:xfrm>
            <a:off x="80817" y="1228436"/>
            <a:ext cx="12028055" cy="4754563"/>
          </a:xfrm>
        </p:spPr>
        <p:txBody>
          <a:bodyPr>
            <a:noAutofit/>
          </a:bodyPr>
          <a:lstStyle/>
          <a:p>
            <a:r>
              <a:rPr lang="en-GB" sz="2400" dirty="0">
                <a:latin typeface="Bradley Hand ITC" panose="03070402050302030203" pitchFamily="66" charset="0"/>
              </a:rPr>
              <a:t>We read daily and I always read to the children.  We have independent reading time where the children are able to read in the book corner and we have whole class reading time where we all read together, myself and the children and we read the same text.</a:t>
            </a:r>
          </a:p>
          <a:p>
            <a:r>
              <a:rPr lang="en-GB" sz="2400" dirty="0">
                <a:latin typeface="Bradley Hand ITC" panose="03070402050302030203" pitchFamily="66" charset="0"/>
              </a:rPr>
              <a:t>VIPERS is an acronym to aid the recall of the 6 reading domains as part of the UK’s reading curriculum. </a:t>
            </a:r>
            <a:r>
              <a:rPr lang="en-GB" sz="2400" dirty="0">
                <a:latin typeface="Bradley Hand ITC" panose="03070402050302030203" pitchFamily="66" charset="0"/>
                <a:hlinkClick r:id="rId2"/>
              </a:rPr>
              <a:t>Reading Vipers</a:t>
            </a:r>
            <a:endParaRPr lang="en-GB" sz="2400" dirty="0">
              <a:latin typeface="Bradley Hand ITC" panose="03070402050302030203" pitchFamily="66" charset="0"/>
            </a:endParaRPr>
          </a:p>
          <a:p>
            <a:r>
              <a:rPr lang="en-GB" sz="2400" dirty="0">
                <a:latin typeface="Bradley Hand ITC" panose="03070402050302030203" pitchFamily="66" charset="0"/>
              </a:rPr>
              <a:t>Vipers is a range of reading prompts based on the 2016 reading content domains found in the National Curriculum Test Framework documents.</a:t>
            </a:r>
          </a:p>
          <a:p>
            <a:r>
              <a:rPr lang="en-GB" sz="2400" dirty="0">
                <a:latin typeface="Bradley Hand ITC" panose="03070402050302030203" pitchFamily="66" charset="0"/>
              </a:rPr>
              <a:t> To be able to fully embrace Vipers, we need to purchase enough books for every child.  I will give you notice about the book I would like us to use at the end of each term for the start of the next term.  Thank you for your ongoing support with this- it has been really helpful.</a:t>
            </a:r>
          </a:p>
          <a:p>
            <a:r>
              <a:rPr lang="en-GB" sz="2400" dirty="0">
                <a:latin typeface="Bradley Hand ITC" panose="03070402050302030203" pitchFamily="66" charset="0"/>
              </a:rPr>
              <a:t>SATS- we practise regularly using reading booklets to ensure the children have no surprises when faced with a SATS paper. The Year 5’s are also familiar with these as we use them to regularly assess reading.  I will contact Year 6 parents nearer the time regarding any extra support/home support you may need.</a:t>
            </a:r>
          </a:p>
        </p:txBody>
      </p:sp>
    </p:spTree>
    <p:extLst>
      <p:ext uri="{BB962C8B-B14F-4D97-AF65-F5344CB8AC3E}">
        <p14:creationId xmlns:p14="http://schemas.microsoft.com/office/powerpoint/2010/main" val="3950763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0814" y="203632"/>
            <a:ext cx="4686300" cy="6524625"/>
          </a:xfrm>
          <a:prstGeom prst="rect">
            <a:avLst/>
          </a:prstGeom>
        </p:spPr>
      </p:pic>
      <p:sp>
        <p:nvSpPr>
          <p:cNvPr id="3" name="TextBox 2"/>
          <p:cNvSpPr txBox="1"/>
          <p:nvPr/>
        </p:nvSpPr>
        <p:spPr>
          <a:xfrm>
            <a:off x="5467927" y="1209964"/>
            <a:ext cx="5551055" cy="2554545"/>
          </a:xfrm>
          <a:prstGeom prst="rect">
            <a:avLst/>
          </a:prstGeom>
          <a:noFill/>
        </p:spPr>
        <p:txBody>
          <a:bodyPr wrap="square" rtlCol="0">
            <a:spAutoFit/>
          </a:bodyPr>
          <a:lstStyle/>
          <a:p>
            <a:r>
              <a:rPr lang="en-GB" sz="4000" dirty="0">
                <a:latin typeface="Bradley Hand ITC" panose="03070402050302030203" pitchFamily="66" charset="0"/>
              </a:rPr>
              <a:t>If you would like to take a recommended book list for Years 5 and 6, please help yourself!</a:t>
            </a:r>
          </a:p>
        </p:txBody>
      </p:sp>
    </p:spTree>
    <p:extLst>
      <p:ext uri="{BB962C8B-B14F-4D97-AF65-F5344CB8AC3E}">
        <p14:creationId xmlns:p14="http://schemas.microsoft.com/office/powerpoint/2010/main" val="1374187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1011</Words>
  <Application>Microsoft Office PowerPoint</Application>
  <PresentationFormat>Widescreen</PresentationFormat>
  <Paragraphs>71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Bradley Hand ITC</vt:lpstr>
      <vt:lpstr>Calibri</vt:lpstr>
      <vt:lpstr>Calibri Light</vt:lpstr>
      <vt:lpstr>Office Theme</vt:lpstr>
      <vt:lpstr>Welcome to Silver Birch Class</vt:lpstr>
      <vt:lpstr>A Typical Day</vt:lpstr>
      <vt:lpstr>A Typical Week</vt:lpstr>
      <vt:lpstr>PowerPoint Presentation</vt:lpstr>
      <vt:lpstr>Home Learning</vt:lpstr>
      <vt:lpstr>PowerPoint Presentation</vt:lpstr>
      <vt:lpstr>Our Autumn term home learning grid, on tables and also on the class page of the school website.</vt:lpstr>
      <vt:lpstr>More about reading…</vt:lpstr>
      <vt:lpstr>PowerPoint Presentation</vt:lpstr>
      <vt:lpstr>Quick Reminders</vt:lpstr>
      <vt:lpstr>Useful Information</vt:lpstr>
      <vt:lpstr>Well-being</vt:lpstr>
      <vt:lpstr>PGL Windmill Hill, our residential 22nd- 26th September 2025</vt:lpstr>
    </vt:vector>
  </TitlesOfParts>
  <Company>CHANGE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dc:title>
  <dc:creator>Lorraine Kenny</dc:creator>
  <cp:lastModifiedBy>Clare James</cp:lastModifiedBy>
  <cp:revision>35</cp:revision>
  <dcterms:created xsi:type="dcterms:W3CDTF">2022-09-14T06:52:16Z</dcterms:created>
  <dcterms:modified xsi:type="dcterms:W3CDTF">2025-09-16T14:20:56Z</dcterms:modified>
</cp:coreProperties>
</file>