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5"/>
  </p:handoutMasterIdLst>
  <p:sldIdLst>
    <p:sldId id="256" r:id="rId5"/>
    <p:sldId id="258" r:id="rId6"/>
    <p:sldId id="259" r:id="rId7"/>
    <p:sldId id="260" r:id="rId8"/>
    <p:sldId id="267" r:id="rId9"/>
    <p:sldId id="266" r:id="rId10"/>
    <p:sldId id="264" r:id="rId11"/>
    <p:sldId id="261" r:id="rId12"/>
    <p:sldId id="262" r:id="rId13"/>
    <p:sldId id="263" r:id="rId1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a Taylor" userId="cfff34a1-c78e-4dad-ad21-82cc071593ab" providerId="ADAL" clId="{DCA0E14E-6185-4F52-81FC-B5808560A593}"/>
    <pc:docChg chg="custSel addSld modSld">
      <pc:chgData name="Daniella Taylor" userId="cfff34a1-c78e-4dad-ad21-82cc071593ab" providerId="ADAL" clId="{DCA0E14E-6185-4F52-81FC-B5808560A593}" dt="2024-09-17T13:34:38.781" v="89" actId="1076"/>
      <pc:docMkLst>
        <pc:docMk/>
      </pc:docMkLst>
      <pc:sldChg chg="modSp mod">
        <pc:chgData name="Daniella Taylor" userId="cfff34a1-c78e-4dad-ad21-82cc071593ab" providerId="ADAL" clId="{DCA0E14E-6185-4F52-81FC-B5808560A593}" dt="2024-09-17T13:34:38.781" v="89" actId="1076"/>
        <pc:sldMkLst>
          <pc:docMk/>
          <pc:sldMk cId="1927282737" sldId="258"/>
        </pc:sldMkLst>
        <pc:picChg chg="mod">
          <ac:chgData name="Daniella Taylor" userId="cfff34a1-c78e-4dad-ad21-82cc071593ab" providerId="ADAL" clId="{DCA0E14E-6185-4F52-81FC-B5808560A593}" dt="2024-09-17T13:34:38.781" v="89" actId="1076"/>
          <ac:picMkLst>
            <pc:docMk/>
            <pc:sldMk cId="1927282737" sldId="258"/>
            <ac:picMk id="4" creationId="{00000000-0000-0000-0000-000000000000}"/>
          </ac:picMkLst>
        </pc:picChg>
      </pc:sldChg>
      <pc:sldChg chg="addSp modSp mod">
        <pc:chgData name="Daniella Taylor" userId="cfff34a1-c78e-4dad-ad21-82cc071593ab" providerId="ADAL" clId="{DCA0E14E-6185-4F52-81FC-B5808560A593}" dt="2024-09-17T11:05:18.567" v="86" actId="1076"/>
        <pc:sldMkLst>
          <pc:docMk/>
          <pc:sldMk cId="3764098788" sldId="263"/>
        </pc:sldMkLst>
        <pc:picChg chg="mod">
          <ac:chgData name="Daniella Taylor" userId="cfff34a1-c78e-4dad-ad21-82cc071593ab" providerId="ADAL" clId="{DCA0E14E-6185-4F52-81FC-B5808560A593}" dt="2024-09-17T11:04:25.014" v="81" actId="1076"/>
          <ac:picMkLst>
            <pc:docMk/>
            <pc:sldMk cId="3764098788" sldId="263"/>
            <ac:picMk id="6" creationId="{00000000-0000-0000-0000-000000000000}"/>
          </ac:picMkLst>
        </pc:picChg>
        <pc:picChg chg="add mod">
          <ac:chgData name="Daniella Taylor" userId="cfff34a1-c78e-4dad-ad21-82cc071593ab" providerId="ADAL" clId="{DCA0E14E-6185-4F52-81FC-B5808560A593}" dt="2024-09-17T11:05:18.567" v="86" actId="1076"/>
          <ac:picMkLst>
            <pc:docMk/>
            <pc:sldMk cId="3764098788" sldId="263"/>
            <ac:picMk id="1026" creationId="{BE3DC372-974E-4294-8DB7-127E1D8944A0}"/>
          </ac:picMkLst>
        </pc:picChg>
      </pc:sldChg>
      <pc:sldChg chg="addSp delSp modSp new mod">
        <pc:chgData name="Daniella Taylor" userId="cfff34a1-c78e-4dad-ad21-82cc071593ab" providerId="ADAL" clId="{DCA0E14E-6185-4F52-81FC-B5808560A593}" dt="2024-09-17T11:04:12.919" v="80" actId="1076"/>
        <pc:sldMkLst>
          <pc:docMk/>
          <pc:sldMk cId="1383259953" sldId="267"/>
        </pc:sldMkLst>
        <pc:spChg chg="mod">
          <ac:chgData name="Daniella Taylor" userId="cfff34a1-c78e-4dad-ad21-82cc071593ab" providerId="ADAL" clId="{DCA0E14E-6185-4F52-81FC-B5808560A593}" dt="2024-09-17T11:04:11.106" v="79" actId="1076"/>
          <ac:spMkLst>
            <pc:docMk/>
            <pc:sldMk cId="1383259953" sldId="267"/>
            <ac:spMk id="2" creationId="{6CB2881B-6A77-4037-8C5A-3A679156E59A}"/>
          </ac:spMkLst>
        </pc:spChg>
        <pc:spChg chg="del">
          <ac:chgData name="Daniella Taylor" userId="cfff34a1-c78e-4dad-ad21-82cc071593ab" providerId="ADAL" clId="{DCA0E14E-6185-4F52-81FC-B5808560A593}" dt="2024-09-17T11:03:22.735" v="1" actId="931"/>
          <ac:spMkLst>
            <pc:docMk/>
            <pc:sldMk cId="1383259953" sldId="267"/>
            <ac:spMk id="3" creationId="{55308C95-5C23-4F8B-868D-C16921C2B3D0}"/>
          </ac:spMkLst>
        </pc:spChg>
        <pc:picChg chg="add mod">
          <ac:chgData name="Daniella Taylor" userId="cfff34a1-c78e-4dad-ad21-82cc071593ab" providerId="ADAL" clId="{DCA0E14E-6185-4F52-81FC-B5808560A593}" dt="2024-09-17T11:04:12.919" v="80" actId="1076"/>
          <ac:picMkLst>
            <pc:docMk/>
            <pc:sldMk cId="1383259953" sldId="267"/>
            <ac:picMk id="5" creationId="{0C6EF77D-BFA7-4DD5-85A5-81713DFD2B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EADF98EA-1978-4FC4-997C-8B17AF5A4206}" type="datetimeFigureOut">
              <a:rPr lang="en-GB" smtClean="0"/>
              <a:t>17/09/2024</a:t>
            </a:fld>
            <a:endParaRPr lang="en-GB"/>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FA5020C8-5319-4C49-8AB2-806952A085B7}" type="slidenum">
              <a:rPr lang="en-GB" smtClean="0"/>
              <a:t>‹#›</a:t>
            </a:fld>
            <a:endParaRPr lang="en-GB"/>
          </a:p>
        </p:txBody>
      </p:sp>
    </p:spTree>
    <p:extLst>
      <p:ext uri="{BB962C8B-B14F-4D97-AF65-F5344CB8AC3E}">
        <p14:creationId xmlns:p14="http://schemas.microsoft.com/office/powerpoint/2010/main" val="2176955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37749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200504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86442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F84529-03F3-40B4-8D27-A8CE85EA1A00}"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19803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F84529-03F3-40B4-8D27-A8CE85EA1A00}" type="datetimeFigureOut">
              <a:rPr lang="en-GB" smtClean="0"/>
              <a:t>17/09/2024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46519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F84529-03F3-40B4-8D27-A8CE85EA1A00}"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91799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F84529-03F3-40B4-8D27-A8CE85EA1A00}" type="datetimeFigureOut">
              <a:rPr lang="en-GB" smtClean="0"/>
              <a:t>17/09/2024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99342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F84529-03F3-40B4-8D27-A8CE85EA1A00}" type="datetimeFigureOut">
              <a:rPr lang="en-GB" smtClean="0"/>
              <a:t>17/09/2024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24539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84529-03F3-40B4-8D27-A8CE85EA1A00}" type="datetimeFigureOut">
              <a:rPr lang="en-GB" smtClean="0"/>
              <a:t>17/09/2024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423814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137235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F84529-03F3-40B4-8D27-A8CE85EA1A00}" type="datetimeFigureOut">
              <a:rPr lang="en-GB" smtClean="0"/>
              <a:t>17/09/2024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1EBD-DE0F-4BB7-861C-D6EC341CF1AF}" type="slidenum">
              <a:rPr lang="en-GB" smtClean="0"/>
              <a:t>‹#›</a:t>
            </a:fld>
            <a:endParaRPr lang="en-GB"/>
          </a:p>
        </p:txBody>
      </p:sp>
    </p:spTree>
    <p:extLst>
      <p:ext uri="{BB962C8B-B14F-4D97-AF65-F5344CB8AC3E}">
        <p14:creationId xmlns:p14="http://schemas.microsoft.com/office/powerpoint/2010/main" val="380521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84529-03F3-40B4-8D27-A8CE85EA1A00}" type="datetimeFigureOut">
              <a:rPr lang="en-GB" smtClean="0"/>
              <a:t>17/09/2024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01EBD-DE0F-4BB7-861C-D6EC341CF1AF}" type="slidenum">
              <a:rPr lang="en-GB" smtClean="0"/>
              <a:t>‹#›</a:t>
            </a:fld>
            <a:endParaRPr lang="en-GB"/>
          </a:p>
        </p:txBody>
      </p:sp>
    </p:spTree>
    <p:extLst>
      <p:ext uri="{BB962C8B-B14F-4D97-AF65-F5344CB8AC3E}">
        <p14:creationId xmlns:p14="http://schemas.microsoft.com/office/powerpoint/2010/main" val="350227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https://www.bolneyschool.org.uk/we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olneyschool.org.uk/website/uniform/2234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office@bolneyprimary.school" TargetMode="External"/><Relationship Id="rId2" Type="http://schemas.openxmlformats.org/officeDocument/2006/relationships/hyperlink" Target="https://www.bolneyschool.org.uk/" TargetMode="External"/><Relationship Id="rId1" Type="http://schemas.openxmlformats.org/officeDocument/2006/relationships/slideLayout" Target="../slideLayouts/slideLayout2.xml"/><Relationship Id="rId4" Type="http://schemas.openxmlformats.org/officeDocument/2006/relationships/hyperlink" Target="mailto:dtaylor@bolneypriamry.sch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4734" y="1718891"/>
            <a:ext cx="9655632" cy="1131310"/>
          </a:xfrm>
        </p:spPr>
        <p:txBody>
          <a:bodyPr>
            <a:normAutofit/>
          </a:bodyPr>
          <a:lstStyle/>
          <a:p>
            <a:r>
              <a:rPr lang="en-GB" b="1" dirty="0">
                <a:latin typeface="Twinkl" panose="02000000000000000000" pitchFamily="2" charset="0"/>
              </a:rPr>
              <a:t>Welcome to Beech Class</a:t>
            </a:r>
          </a:p>
        </p:txBody>
      </p:sp>
      <p:pic>
        <p:nvPicPr>
          <p:cNvPr id="4" name="Picture 3"/>
          <p:cNvPicPr>
            <a:picLocks noChangeAspect="1"/>
          </p:cNvPicPr>
          <p:nvPr/>
        </p:nvPicPr>
        <p:blipFill>
          <a:blip r:embed="rId2"/>
          <a:stretch>
            <a:fillRect/>
          </a:stretch>
        </p:blipFill>
        <p:spPr>
          <a:xfrm>
            <a:off x="4166390" y="3055916"/>
            <a:ext cx="4409937" cy="3398693"/>
          </a:xfrm>
          <a:prstGeom prst="rect">
            <a:avLst/>
          </a:prstGeom>
        </p:spPr>
      </p:pic>
      <p:pic>
        <p:nvPicPr>
          <p:cNvPr id="5" name="Picture 4"/>
          <p:cNvPicPr>
            <a:picLocks noChangeAspect="1"/>
          </p:cNvPicPr>
          <p:nvPr/>
        </p:nvPicPr>
        <p:blipFill>
          <a:blip r:embed="rId3"/>
          <a:stretch>
            <a:fillRect/>
          </a:stretch>
        </p:blipFill>
        <p:spPr>
          <a:xfrm>
            <a:off x="2074718" y="120073"/>
            <a:ext cx="8593282" cy="1506915"/>
          </a:xfrm>
          <a:prstGeom prst="rect">
            <a:avLst/>
          </a:prstGeom>
        </p:spPr>
      </p:pic>
    </p:spTree>
    <p:extLst>
      <p:ext uri="{BB962C8B-B14F-4D97-AF65-F5344CB8AC3E}">
        <p14:creationId xmlns:p14="http://schemas.microsoft.com/office/powerpoint/2010/main" val="39599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196"/>
            <a:ext cx="10515600" cy="1325563"/>
          </a:xfrm>
        </p:spPr>
        <p:txBody>
          <a:bodyPr>
            <a:normAutofit/>
          </a:bodyPr>
          <a:lstStyle/>
          <a:p>
            <a:pPr algn="ctr"/>
            <a:r>
              <a:rPr lang="en-GB" sz="6000" b="1" dirty="0">
                <a:latin typeface="Twinkl" panose="02000000000000000000" pitchFamily="2" charset="0"/>
              </a:rPr>
              <a:t>Well-being</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p:cNvPicPr>
            <a:picLocks noChangeAspect="1"/>
          </p:cNvPicPr>
          <p:nvPr/>
        </p:nvPicPr>
        <p:blipFill>
          <a:blip r:embed="rId2"/>
          <a:stretch>
            <a:fillRect/>
          </a:stretch>
        </p:blipFill>
        <p:spPr>
          <a:xfrm>
            <a:off x="7506311" y="1587907"/>
            <a:ext cx="4344080" cy="3014391"/>
          </a:xfrm>
          <a:prstGeom prst="rect">
            <a:avLst/>
          </a:prstGeom>
        </p:spPr>
      </p:pic>
      <p:pic>
        <p:nvPicPr>
          <p:cNvPr id="6" name="Picture 5"/>
          <p:cNvPicPr>
            <a:picLocks noChangeAspect="1"/>
          </p:cNvPicPr>
          <p:nvPr/>
        </p:nvPicPr>
        <p:blipFill>
          <a:blip r:embed="rId3"/>
          <a:stretch>
            <a:fillRect/>
          </a:stretch>
        </p:blipFill>
        <p:spPr>
          <a:xfrm>
            <a:off x="341609" y="1363961"/>
            <a:ext cx="6995024" cy="2264817"/>
          </a:xfrm>
          <a:prstGeom prst="rect">
            <a:avLst/>
          </a:prstGeom>
        </p:spPr>
      </p:pic>
      <p:sp>
        <p:nvSpPr>
          <p:cNvPr id="8" name="TextBox 7"/>
          <p:cNvSpPr txBox="1"/>
          <p:nvPr/>
        </p:nvSpPr>
        <p:spPr>
          <a:xfrm>
            <a:off x="1410721" y="6176962"/>
            <a:ext cx="10123714" cy="461665"/>
          </a:xfrm>
          <a:prstGeom prst="rect">
            <a:avLst/>
          </a:prstGeom>
          <a:noFill/>
        </p:spPr>
        <p:txBody>
          <a:bodyPr wrap="square" rtlCol="0">
            <a:spAutoFit/>
          </a:bodyPr>
          <a:lstStyle/>
          <a:p>
            <a:r>
              <a:rPr lang="en-GB" sz="2400" dirty="0">
                <a:latin typeface="Twinkl" panose="02000000000000000000" pitchFamily="2" charset="0"/>
              </a:rPr>
              <a:t>Talk to your children and talk to us – we are here to listen and help</a:t>
            </a:r>
            <a:r>
              <a:rPr lang="en-GB" dirty="0"/>
              <a:t>.</a:t>
            </a:r>
          </a:p>
        </p:txBody>
      </p:sp>
      <p:pic>
        <p:nvPicPr>
          <p:cNvPr id="1026" name="Picture 2" descr="Home - Solihull Approach | Parenting">
            <a:extLst>
              <a:ext uri="{FF2B5EF4-FFF2-40B4-BE49-F238E27FC236}">
                <a16:creationId xmlns:a16="http://schemas.microsoft.com/office/drawing/2014/main" id="{BE3DC372-974E-4294-8DB7-127E1D894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65" y="3992623"/>
            <a:ext cx="5257800" cy="162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9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8625"/>
            <a:ext cx="10515600" cy="1325563"/>
          </a:xfrm>
        </p:spPr>
        <p:txBody>
          <a:bodyPr>
            <a:normAutofit/>
          </a:bodyPr>
          <a:lstStyle/>
          <a:p>
            <a:pPr algn="ctr"/>
            <a:r>
              <a:rPr lang="en-GB" sz="6000" b="1" dirty="0">
                <a:latin typeface="Twinkl" panose="02000000000000000000" pitchFamily="2" charset="0"/>
              </a:rPr>
              <a:t>A Typical Week</a:t>
            </a:r>
          </a:p>
        </p:txBody>
      </p:sp>
      <p:sp>
        <p:nvSpPr>
          <p:cNvPr id="3" name="Content Placeholder 2"/>
          <p:cNvSpPr>
            <a:spLocks noGrp="1"/>
          </p:cNvSpPr>
          <p:nvPr>
            <p:ph idx="1"/>
          </p:nvPr>
        </p:nvSpPr>
        <p:spPr>
          <a:xfrm>
            <a:off x="838200" y="1825626"/>
            <a:ext cx="10515600" cy="4351338"/>
          </a:xfrm>
        </p:spPr>
        <p:txBody>
          <a:bodyPr/>
          <a:lstStyle/>
          <a:p>
            <a:pPr marL="0" indent="0">
              <a:buNone/>
            </a:pPr>
            <a:r>
              <a:rPr lang="en-GB" dirty="0"/>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76" y="188625"/>
            <a:ext cx="10931324" cy="6229988"/>
          </a:xfrm>
          <a:prstGeom prst="rect">
            <a:avLst/>
          </a:prstGeom>
        </p:spPr>
      </p:pic>
    </p:spTree>
    <p:extLst>
      <p:ext uri="{BB962C8B-B14F-4D97-AF65-F5344CB8AC3E}">
        <p14:creationId xmlns:p14="http://schemas.microsoft.com/office/powerpoint/2010/main" val="192728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GB" sz="6000" b="1" dirty="0">
                <a:latin typeface="Twinkl" panose="02000000000000000000" pitchFamily="2" charset="0"/>
              </a:rPr>
              <a:t>Our Project Overview</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96" y="1092444"/>
            <a:ext cx="5503849" cy="3910630"/>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476" y="2499437"/>
            <a:ext cx="5958628" cy="4177588"/>
          </a:xfrm>
          <a:prstGeom prst="rect">
            <a:avLst/>
          </a:prstGeom>
        </p:spPr>
      </p:pic>
    </p:spTree>
    <p:extLst>
      <p:ext uri="{BB962C8B-B14F-4D97-AF65-F5344CB8AC3E}">
        <p14:creationId xmlns:p14="http://schemas.microsoft.com/office/powerpoint/2010/main" val="359432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657"/>
            <a:ext cx="10515600" cy="1325563"/>
          </a:xfrm>
        </p:spPr>
        <p:txBody>
          <a:bodyPr>
            <a:normAutofit/>
          </a:bodyPr>
          <a:lstStyle/>
          <a:p>
            <a:pPr algn="ctr"/>
            <a:r>
              <a:rPr lang="en-GB" sz="6000" b="1" dirty="0">
                <a:latin typeface="Twinkl" panose="02000000000000000000" pitchFamily="2" charset="0"/>
              </a:rPr>
              <a:t>Home Learning</a:t>
            </a:r>
          </a:p>
        </p:txBody>
      </p:sp>
      <p:sp>
        <p:nvSpPr>
          <p:cNvPr id="3" name="Content Placeholder 2"/>
          <p:cNvSpPr>
            <a:spLocks noGrp="1"/>
          </p:cNvSpPr>
          <p:nvPr>
            <p:ph idx="1"/>
          </p:nvPr>
        </p:nvSpPr>
        <p:spPr/>
        <p:txBody>
          <a:bodyPr/>
          <a:lstStyle/>
          <a:p>
            <a:pPr marL="0" indent="0">
              <a:buNone/>
            </a:pPr>
            <a:r>
              <a:rPr lang="en-GB" dirty="0"/>
              <a:t> </a:t>
            </a:r>
          </a:p>
        </p:txBody>
      </p:sp>
      <p:sp>
        <p:nvSpPr>
          <p:cNvPr id="4" name="TextBox 3"/>
          <p:cNvSpPr txBox="1"/>
          <p:nvPr/>
        </p:nvSpPr>
        <p:spPr>
          <a:xfrm>
            <a:off x="555415" y="1463497"/>
            <a:ext cx="11462197" cy="6155531"/>
          </a:xfrm>
          <a:prstGeom prst="rect">
            <a:avLst/>
          </a:prstGeom>
          <a:noFill/>
        </p:spPr>
        <p:txBody>
          <a:bodyPr wrap="square" rtlCol="0">
            <a:spAutoFit/>
          </a:bodyPr>
          <a:lstStyle/>
          <a:p>
            <a:pPr marL="457200" indent="-457200">
              <a:buFont typeface="Arial" panose="020B0604020202020204" pitchFamily="34" charset="0"/>
              <a:buChar char="•"/>
            </a:pPr>
            <a:r>
              <a:rPr lang="en-GB" sz="2400" b="1" dirty="0">
                <a:latin typeface="Twinkl" panose="02000000000000000000" pitchFamily="2" charset="0"/>
              </a:rPr>
              <a:t>Daily reading (and recording in Reading Diary) – We will provide your child with a phonics book from our scheme. However, </a:t>
            </a:r>
            <a:r>
              <a:rPr lang="en-GB" sz="2400" dirty="0">
                <a:latin typeface="Twinkl" panose="02000000000000000000" pitchFamily="2" charset="0"/>
              </a:rPr>
              <a:t>if they are reading another book at home -fiction book, newspaper, magazine, non-fiction book, instructions, recipe, directions or any form of reading please add it in!</a:t>
            </a:r>
          </a:p>
          <a:p>
            <a:pPr marL="457200" indent="-457200">
              <a:buFont typeface="Arial" panose="020B0604020202020204" pitchFamily="34" charset="0"/>
              <a:buChar char="•"/>
            </a:pPr>
            <a:r>
              <a:rPr lang="en-GB" sz="2400" b="1" dirty="0">
                <a:latin typeface="Twinkl" panose="02000000000000000000" pitchFamily="2" charset="0"/>
              </a:rPr>
              <a:t>Times Table/maths Practice -  </a:t>
            </a:r>
            <a:r>
              <a:rPr lang="en-GB" sz="2400" dirty="0">
                <a:latin typeface="Twinkl" panose="02000000000000000000" pitchFamily="2" charset="0"/>
              </a:rPr>
              <a:t>You may use </a:t>
            </a:r>
            <a:r>
              <a:rPr lang="en-GB" sz="2400" dirty="0" err="1">
                <a:latin typeface="Twinkl" panose="02000000000000000000" pitchFamily="2" charset="0"/>
              </a:rPr>
              <a:t>Numbots</a:t>
            </a:r>
            <a:r>
              <a:rPr lang="en-GB" sz="2400" dirty="0">
                <a:latin typeface="Twinkl" panose="02000000000000000000" pitchFamily="2" charset="0"/>
              </a:rPr>
              <a:t> or TT </a:t>
            </a:r>
            <a:r>
              <a:rPr lang="en-GB" sz="2400" dirty="0" err="1">
                <a:latin typeface="Twinkl" panose="02000000000000000000" pitchFamily="2" charset="0"/>
              </a:rPr>
              <a:t>rockstars</a:t>
            </a:r>
            <a:r>
              <a:rPr lang="en-GB" sz="2400" dirty="0">
                <a:latin typeface="Twinkl" panose="02000000000000000000" pitchFamily="2" charset="0"/>
              </a:rPr>
              <a:t>. The log in is the same.</a:t>
            </a:r>
            <a:r>
              <a:rPr lang="en-GB" sz="2400" b="1" dirty="0">
                <a:latin typeface="Twinkl" panose="02000000000000000000" pitchFamily="2" charset="0"/>
              </a:rPr>
              <a:t> Real life maths – </a:t>
            </a:r>
            <a:r>
              <a:rPr lang="en-GB" sz="2400" dirty="0">
                <a:latin typeface="Twinkl" panose="02000000000000000000" pitchFamily="2" charset="0"/>
              </a:rPr>
              <a:t>shopping, baking, measuring and telling the time for example.</a:t>
            </a:r>
          </a:p>
          <a:p>
            <a:pPr marL="457200" indent="-457200">
              <a:buFont typeface="Arial" panose="020B0604020202020204" pitchFamily="34" charset="0"/>
              <a:buChar char="•"/>
            </a:pPr>
            <a:r>
              <a:rPr lang="en-GB" sz="2400" b="1" dirty="0">
                <a:latin typeface="Twinkl" panose="02000000000000000000" pitchFamily="2" charset="0"/>
              </a:rPr>
              <a:t>Homework Grid </a:t>
            </a:r>
            <a:r>
              <a:rPr lang="en-GB" sz="2400" dirty="0">
                <a:latin typeface="Twinkl" panose="02000000000000000000" pitchFamily="2" charset="0"/>
              </a:rPr>
              <a:t>– This is on the website and has been emailed to you. It is full of a range of activities for you and your child to enjoy!</a:t>
            </a:r>
          </a:p>
          <a:p>
            <a:pPr marL="457200" indent="-457200">
              <a:buFont typeface="Arial" panose="020B0604020202020204" pitchFamily="34" charset="0"/>
              <a:buChar char="•"/>
            </a:pPr>
            <a:r>
              <a:rPr lang="en-GB" sz="2400" b="1" dirty="0">
                <a:latin typeface="Twinkl" panose="02000000000000000000" pitchFamily="2" charset="0"/>
              </a:rPr>
              <a:t>Spellings</a:t>
            </a:r>
            <a:r>
              <a:rPr lang="en-GB" sz="2400" dirty="0">
                <a:latin typeface="Twinkl" panose="02000000000000000000" pitchFamily="2" charset="0"/>
              </a:rPr>
              <a:t> – These will be sent out </a:t>
            </a:r>
            <a:r>
              <a:rPr lang="en-GB" sz="2400">
                <a:latin typeface="Twinkl" panose="02000000000000000000" pitchFamily="2" charset="0"/>
              </a:rPr>
              <a:t>on Friday </a:t>
            </a:r>
            <a:r>
              <a:rPr lang="en-GB" sz="2400" dirty="0">
                <a:latin typeface="Twinkl" panose="02000000000000000000" pitchFamily="2" charset="0"/>
              </a:rPr>
              <a:t>via email and paper copy. I will be doing a spelling check on Thursday morning with the children. These spellings will inspired by the sounds we learn in the week and some common exception words (words where the usual spelling rule doesn't apply).</a:t>
            </a:r>
            <a:endParaRPr lang="en-GB" sz="2800" b="1" dirty="0">
              <a:latin typeface="Twinkl" panose="02000000000000000000" pitchFamily="2" charset="0"/>
            </a:endParaRPr>
          </a:p>
          <a:p>
            <a:pPr marL="457200" indent="-457200">
              <a:buFont typeface="Arial" panose="020B0604020202020204" pitchFamily="34" charset="0"/>
              <a:buChar char="•"/>
            </a:pPr>
            <a:endParaRPr lang="en-GB" sz="3200" b="1" dirty="0">
              <a:latin typeface="Twinkl" panose="02000000000000000000" pitchFamily="2" charset="0"/>
            </a:endParaRPr>
          </a:p>
          <a:p>
            <a:pPr marL="457200" indent="-457200">
              <a:buFont typeface="Arial" panose="020B0604020202020204" pitchFamily="34" charset="0"/>
              <a:buChar char="•"/>
            </a:pPr>
            <a:endParaRPr lang="en-GB" sz="3200" dirty="0">
              <a:latin typeface="Twinkl" panose="02000000000000000000" pitchFamily="2" charset="0"/>
            </a:endParaRPr>
          </a:p>
          <a:p>
            <a:endParaRPr lang="en-GB" dirty="0">
              <a:latin typeface="Twinkl" panose="02000000000000000000" pitchFamily="2" charset="0"/>
            </a:endParaRP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8878" y="176922"/>
            <a:ext cx="809843" cy="1227034"/>
          </a:xfrm>
          <a:prstGeom prst="rect">
            <a:avLst/>
          </a:prstGeom>
        </p:spPr>
      </p:pic>
      <p:pic>
        <p:nvPicPr>
          <p:cNvPr id="1028" name="Picture 4" descr="Staplehurst School - TT Rock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34" y="189254"/>
            <a:ext cx="1436914" cy="108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95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881B-6A77-4037-8C5A-3A679156E59A}"/>
              </a:ext>
            </a:extLst>
          </p:cNvPr>
          <p:cNvSpPr>
            <a:spLocks noGrp="1"/>
          </p:cNvSpPr>
          <p:nvPr>
            <p:ph type="title"/>
          </p:nvPr>
        </p:nvSpPr>
        <p:spPr>
          <a:xfrm>
            <a:off x="9452758" y="1616508"/>
            <a:ext cx="1923803" cy="3624984"/>
          </a:xfrm>
        </p:spPr>
        <p:txBody>
          <a:bodyPr>
            <a:normAutofit fontScale="90000"/>
          </a:bodyPr>
          <a:lstStyle/>
          <a:p>
            <a:r>
              <a:rPr lang="en-GB" sz="3600" dirty="0">
                <a:latin typeface="Twinkl" panose="02000000000000000000" pitchFamily="2" charset="0"/>
              </a:rPr>
              <a:t>If you would like more home learning, let me know!</a:t>
            </a:r>
          </a:p>
        </p:txBody>
      </p:sp>
      <p:pic>
        <p:nvPicPr>
          <p:cNvPr id="5" name="Content Placeholder 4">
            <a:extLst>
              <a:ext uri="{FF2B5EF4-FFF2-40B4-BE49-F238E27FC236}">
                <a16:creationId xmlns:a16="http://schemas.microsoft.com/office/drawing/2014/main" id="{0C6EF77D-BFA7-4DD5-85A5-81713DFD2B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510" y="326644"/>
            <a:ext cx="8835241" cy="6204712"/>
          </a:xfrm>
        </p:spPr>
      </p:pic>
    </p:spTree>
    <p:extLst>
      <p:ext uri="{BB962C8B-B14F-4D97-AF65-F5344CB8AC3E}">
        <p14:creationId xmlns:p14="http://schemas.microsoft.com/office/powerpoint/2010/main" val="138325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4053"/>
            <a:ext cx="10515600" cy="1325563"/>
          </a:xfrm>
        </p:spPr>
        <p:txBody>
          <a:bodyPr>
            <a:normAutofit/>
          </a:bodyPr>
          <a:lstStyle/>
          <a:p>
            <a:pPr algn="ctr"/>
            <a:r>
              <a:rPr lang="en-GB" sz="6000" b="1" dirty="0">
                <a:latin typeface="Twinkl" panose="02000000000000000000" pitchFamily="2" charset="0"/>
              </a:rPr>
              <a:t>Our school website</a:t>
            </a:r>
          </a:p>
        </p:txBody>
      </p:sp>
      <p:sp>
        <p:nvSpPr>
          <p:cNvPr id="3" name="Content Placeholder 2"/>
          <p:cNvSpPr>
            <a:spLocks noGrp="1"/>
          </p:cNvSpPr>
          <p:nvPr>
            <p:ph idx="1"/>
          </p:nvPr>
        </p:nvSpPr>
        <p:spPr>
          <a:xfrm>
            <a:off x="838200" y="1825625"/>
            <a:ext cx="10515600" cy="551815"/>
          </a:xfrm>
        </p:spPr>
        <p:txBody>
          <a:bodyPr/>
          <a:lstStyle/>
          <a:p>
            <a:pPr marL="0" indent="0" algn="ctr">
              <a:buNone/>
            </a:pPr>
            <a:r>
              <a:rPr lang="en-GB" dirty="0">
                <a:hlinkClick r:id="rId2"/>
              </a:rPr>
              <a:t>https://www.bolneyschool.org.uk/web/</a:t>
            </a:r>
            <a:endParaRPr lang="en-GB" dirty="0"/>
          </a:p>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309" y="2749457"/>
            <a:ext cx="6837381" cy="3519330"/>
          </a:xfrm>
          <a:prstGeom prst="rect">
            <a:avLst/>
          </a:prstGeom>
        </p:spPr>
      </p:pic>
    </p:spTree>
    <p:extLst>
      <p:ext uri="{BB962C8B-B14F-4D97-AF65-F5344CB8AC3E}">
        <p14:creationId xmlns:p14="http://schemas.microsoft.com/office/powerpoint/2010/main" val="4029999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602"/>
            <a:ext cx="10515600" cy="1325563"/>
          </a:xfrm>
        </p:spPr>
        <p:txBody>
          <a:bodyPr/>
          <a:lstStyle/>
          <a:p>
            <a:pPr algn="ctr"/>
            <a:r>
              <a:rPr lang="en-GB" b="1" dirty="0">
                <a:latin typeface="Twinkl" panose="02000000000000000000" pitchFamily="2" charset="0"/>
              </a:rPr>
              <a:t>Home Learning (book changing)</a:t>
            </a:r>
            <a:endParaRPr lang="en-GB" dirty="0">
              <a:latin typeface="Twinkl" panose="02000000000000000000" pitchFamily="2" charset="0"/>
            </a:endParaRPr>
          </a:p>
        </p:txBody>
      </p:sp>
      <p:sp>
        <p:nvSpPr>
          <p:cNvPr id="3" name="Content Placeholder 2"/>
          <p:cNvSpPr>
            <a:spLocks noGrp="1"/>
          </p:cNvSpPr>
          <p:nvPr>
            <p:ph idx="1"/>
          </p:nvPr>
        </p:nvSpPr>
        <p:spPr>
          <a:xfrm>
            <a:off x="182880" y="1489165"/>
            <a:ext cx="10674531" cy="4609420"/>
          </a:xfrm>
        </p:spPr>
        <p:txBody>
          <a:bodyPr>
            <a:normAutofit/>
          </a:bodyPr>
          <a:lstStyle/>
          <a:p>
            <a:r>
              <a:rPr lang="en-GB" dirty="0">
                <a:latin typeface="Twinkl" panose="02000000000000000000" pitchFamily="2" charset="0"/>
              </a:rPr>
              <a:t>Daily reading (and recording in Reading Diary) – Books will be changed on a Tuesday and a Friday. The children will be given a ‘reading level’ book and they can select a ‘choice book’ from the library or book corner. Please bring books back into school or we cannot change them. If you find that children are reading the book at speed after a few days, my advice would be to use the vipers suggestions on the website to support their comprehension further. </a:t>
            </a:r>
          </a:p>
          <a:p>
            <a:r>
              <a:rPr lang="en-GB" dirty="0">
                <a:latin typeface="Twinkl" panose="02000000000000000000" pitchFamily="2" charset="0"/>
              </a:rPr>
              <a:t>Your child will have the chance to read at school 1-1 with the TA during the week , this reading will be recorded in your child’s reading diary so please bring it everyday.</a:t>
            </a:r>
          </a:p>
          <a:p>
            <a:pPr marL="0" indent="0">
              <a:buNone/>
            </a:pPr>
            <a:endParaRPr lang="en-GB" b="1" dirty="0">
              <a:latin typeface="Bradley Hand ITC" panose="03070402050302030203" pitchFamily="66" charset="0"/>
            </a:endParaRPr>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641874" y="2039711"/>
            <a:ext cx="1423852" cy="1854925"/>
          </a:xfrm>
          <a:prstGeom prst="rect">
            <a:avLst/>
          </a:prstGeom>
        </p:spPr>
      </p:pic>
    </p:spTree>
    <p:extLst>
      <p:ext uri="{BB962C8B-B14F-4D97-AF65-F5344CB8AC3E}">
        <p14:creationId xmlns:p14="http://schemas.microsoft.com/office/powerpoint/2010/main" val="316135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Twinkl" panose="02000000000000000000" pitchFamily="2" charset="0"/>
              </a:rPr>
              <a:t>Quick Reminders</a:t>
            </a:r>
          </a:p>
        </p:txBody>
      </p:sp>
      <p:sp>
        <p:nvSpPr>
          <p:cNvPr id="3" name="Content Placeholder 2"/>
          <p:cNvSpPr>
            <a:spLocks noGrp="1"/>
          </p:cNvSpPr>
          <p:nvPr>
            <p:ph idx="1"/>
          </p:nvPr>
        </p:nvSpPr>
        <p:spPr>
          <a:xfrm>
            <a:off x="838200" y="1690688"/>
            <a:ext cx="10515600" cy="4351338"/>
          </a:xfrm>
        </p:spPr>
        <p:txBody>
          <a:bodyPr>
            <a:normAutofit/>
          </a:bodyPr>
          <a:lstStyle/>
          <a:p>
            <a:r>
              <a:rPr lang="en-GB" sz="3200" dirty="0">
                <a:latin typeface="Twinkl" panose="02000000000000000000" pitchFamily="2" charset="0"/>
              </a:rPr>
              <a:t> Bring a water bottle to school</a:t>
            </a:r>
          </a:p>
          <a:p>
            <a:r>
              <a:rPr lang="en-GB" sz="3200" dirty="0">
                <a:latin typeface="Twinkl" panose="02000000000000000000" pitchFamily="2" charset="0"/>
              </a:rPr>
              <a:t>Wear PE kits on PE days (Wednesday and Thursday)</a:t>
            </a:r>
          </a:p>
          <a:p>
            <a:r>
              <a:rPr lang="en-GB" sz="3200" dirty="0">
                <a:latin typeface="Twinkl" panose="02000000000000000000" pitchFamily="2" charset="0"/>
              </a:rPr>
              <a:t>Reading Records and reading books in book bags every day, especially book changing day</a:t>
            </a:r>
          </a:p>
          <a:p>
            <a:r>
              <a:rPr lang="en-GB" sz="3200" dirty="0">
                <a:latin typeface="Twinkl" panose="02000000000000000000" pitchFamily="2" charset="0"/>
              </a:rPr>
              <a:t>Make sure clothes and PE kit are clearly labelled with the correct name - especially second hand uniform</a:t>
            </a:r>
          </a:p>
          <a:p>
            <a:r>
              <a:rPr lang="en-GB" sz="3200" dirty="0">
                <a:latin typeface="Twinkl" panose="02000000000000000000" pitchFamily="2" charset="0"/>
              </a:rPr>
              <a:t>Check the </a:t>
            </a:r>
            <a:r>
              <a:rPr lang="en-GB" sz="3200" dirty="0">
                <a:latin typeface="Twinkl" panose="02000000000000000000" pitchFamily="2" charset="0"/>
                <a:hlinkClick r:id="rId2"/>
              </a:rPr>
              <a:t>uniform </a:t>
            </a:r>
            <a:r>
              <a:rPr lang="en-GB" sz="3200" dirty="0">
                <a:latin typeface="Twinkl" panose="02000000000000000000" pitchFamily="2" charset="0"/>
              </a:rPr>
              <a:t> policy – ks1 shouldn't have backpacks</a:t>
            </a:r>
          </a:p>
        </p:txBody>
      </p:sp>
    </p:spTree>
    <p:extLst>
      <p:ext uri="{BB962C8B-B14F-4D97-AF65-F5344CB8AC3E}">
        <p14:creationId xmlns:p14="http://schemas.microsoft.com/office/powerpoint/2010/main" val="405464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latin typeface="Twinkl" panose="02000000000000000000" pitchFamily="2" charset="0"/>
              </a:rPr>
              <a:t>Useful Information</a:t>
            </a:r>
          </a:p>
        </p:txBody>
      </p:sp>
      <p:sp>
        <p:nvSpPr>
          <p:cNvPr id="3" name="Content Placeholder 2"/>
          <p:cNvSpPr>
            <a:spLocks noGrp="1"/>
          </p:cNvSpPr>
          <p:nvPr>
            <p:ph idx="1"/>
          </p:nvPr>
        </p:nvSpPr>
        <p:spPr/>
        <p:txBody>
          <a:bodyPr/>
          <a:lstStyle/>
          <a:p>
            <a:pPr marL="0" indent="0">
              <a:buNone/>
            </a:pPr>
            <a:r>
              <a:rPr lang="en-GB" dirty="0"/>
              <a:t> </a:t>
            </a:r>
          </a:p>
        </p:txBody>
      </p:sp>
      <p:sp>
        <p:nvSpPr>
          <p:cNvPr id="4" name="TextBox 3"/>
          <p:cNvSpPr txBox="1"/>
          <p:nvPr/>
        </p:nvSpPr>
        <p:spPr>
          <a:xfrm>
            <a:off x="931818" y="1889760"/>
            <a:ext cx="10093234" cy="5570756"/>
          </a:xfrm>
          <a:prstGeom prst="rect">
            <a:avLst/>
          </a:prstGeom>
          <a:noFill/>
        </p:spPr>
        <p:txBody>
          <a:bodyPr wrap="square" rtlCol="0">
            <a:spAutoFit/>
          </a:bodyPr>
          <a:lstStyle/>
          <a:p>
            <a:r>
              <a:rPr lang="en-GB" sz="3200" b="1" dirty="0">
                <a:latin typeface="Twinkl" panose="02000000000000000000" pitchFamily="2" charset="0"/>
              </a:rPr>
              <a:t>School Website:     </a:t>
            </a:r>
            <a:r>
              <a:rPr lang="en-GB" sz="3200" dirty="0">
                <a:latin typeface="Twinkl" panose="02000000000000000000" pitchFamily="2" charset="0"/>
                <a:hlinkClick r:id="rId2"/>
              </a:rPr>
              <a:t>https://www.bolneyschool.org.uk/</a:t>
            </a:r>
            <a:endParaRPr lang="en-GB" sz="3200" dirty="0">
              <a:latin typeface="Twinkl" panose="02000000000000000000" pitchFamily="2" charset="0"/>
            </a:endParaRPr>
          </a:p>
          <a:p>
            <a:r>
              <a:rPr lang="en-GB" sz="3200" b="1" dirty="0">
                <a:latin typeface="Twinkl" panose="02000000000000000000" pitchFamily="2" charset="0"/>
              </a:rPr>
              <a:t>School Phone Number:     01444 881352</a:t>
            </a:r>
          </a:p>
          <a:p>
            <a:r>
              <a:rPr lang="en-GB" sz="3200" b="1" dirty="0">
                <a:latin typeface="Twinkl" panose="02000000000000000000" pitchFamily="2" charset="0"/>
              </a:rPr>
              <a:t>Email Zoe in the office:     </a:t>
            </a:r>
            <a:r>
              <a:rPr lang="en-GB" sz="3200" b="1" dirty="0" err="1">
                <a:latin typeface="Twinkl" panose="02000000000000000000" pitchFamily="2" charset="0"/>
                <a:hlinkClick r:id="rId3"/>
              </a:rPr>
              <a:t>office@bolneyprimary.school</a:t>
            </a:r>
            <a:endParaRPr lang="en-GB" sz="3200" b="1" dirty="0">
              <a:latin typeface="Twinkl" panose="02000000000000000000" pitchFamily="2" charset="0"/>
            </a:endParaRPr>
          </a:p>
          <a:p>
            <a:endParaRPr lang="en-GB" sz="3200" b="1" dirty="0">
              <a:latin typeface="Twinkl" panose="02000000000000000000" pitchFamily="2" charset="0"/>
            </a:endParaRPr>
          </a:p>
          <a:p>
            <a:r>
              <a:rPr lang="en-GB" sz="3200" b="1" dirty="0">
                <a:latin typeface="Twinkl" panose="02000000000000000000" pitchFamily="2" charset="0"/>
              </a:rPr>
              <a:t>Class Teacher email: </a:t>
            </a:r>
            <a:r>
              <a:rPr lang="en-GB" sz="3200" b="1" dirty="0" err="1">
                <a:latin typeface="Twinkl" panose="02000000000000000000" pitchFamily="2" charset="0"/>
                <a:hlinkClick r:id="rId4"/>
              </a:rPr>
              <a:t>dtaylor@bolneypriamry.school</a:t>
            </a:r>
            <a:endParaRPr lang="en-GB" sz="3200" b="1" dirty="0">
              <a:latin typeface="Twinkl" panose="02000000000000000000" pitchFamily="2" charset="0"/>
            </a:endParaRPr>
          </a:p>
          <a:p>
            <a:endParaRPr lang="en-GB" sz="3200" b="1" dirty="0">
              <a:latin typeface="Twinkl" panose="02000000000000000000" pitchFamily="2" charset="0"/>
            </a:endParaRPr>
          </a:p>
          <a:p>
            <a:r>
              <a:rPr lang="en-GB" sz="3200" dirty="0">
                <a:latin typeface="Twinkl" panose="02000000000000000000" pitchFamily="2" charset="0"/>
              </a:rPr>
              <a:t>I will respond to your email within 24 hours. I will respond between the hours of 8am and 6pm Monday-Friday. If your message is urgent, email the school office or call.</a:t>
            </a:r>
          </a:p>
          <a:p>
            <a:endParaRPr lang="en-GB" dirty="0"/>
          </a:p>
          <a:p>
            <a:endParaRPr lang="en-GB" dirty="0"/>
          </a:p>
        </p:txBody>
      </p:sp>
    </p:spTree>
    <p:extLst>
      <p:ext uri="{BB962C8B-B14F-4D97-AF65-F5344CB8AC3E}">
        <p14:creationId xmlns:p14="http://schemas.microsoft.com/office/powerpoint/2010/main" val="1219403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A4401C20B9F944B515D911809AA1FD" ma:contentTypeVersion="13" ma:contentTypeDescription="Create a new document." ma:contentTypeScope="" ma:versionID="d6fcb8f2e4c875468638ffe0645b3f6b">
  <xsd:schema xmlns:xsd="http://www.w3.org/2001/XMLSchema" xmlns:xs="http://www.w3.org/2001/XMLSchema" xmlns:p="http://schemas.microsoft.com/office/2006/metadata/properties" xmlns:ns3="bc91a433-aa36-4845-b39f-1d2428d817a3" targetNamespace="http://schemas.microsoft.com/office/2006/metadata/properties" ma:root="true" ma:fieldsID="f4e66d3d04dcb4966fbd3cdab9b8e09c" ns3:_="">
    <xsd:import namespace="bc91a433-aa36-4845-b39f-1d2428d817a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CR"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1a433-aa36-4845-b39f-1d2428d817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c91a433-aa36-4845-b39f-1d2428d817a3" xsi:nil="true"/>
  </documentManagement>
</p:properties>
</file>

<file path=customXml/itemProps1.xml><?xml version="1.0" encoding="utf-8"?>
<ds:datastoreItem xmlns:ds="http://schemas.openxmlformats.org/officeDocument/2006/customXml" ds:itemID="{252B64E0-C383-46BD-ACB3-D35FA0CE1DF4}">
  <ds:schemaRefs>
    <ds:schemaRef ds:uri="http://schemas.microsoft.com/sharepoint/v3/contenttype/forms"/>
  </ds:schemaRefs>
</ds:datastoreItem>
</file>

<file path=customXml/itemProps2.xml><?xml version="1.0" encoding="utf-8"?>
<ds:datastoreItem xmlns:ds="http://schemas.openxmlformats.org/officeDocument/2006/customXml" ds:itemID="{0B7CA6BC-63DF-4A32-AD31-266E07B66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1a433-aa36-4845-b39f-1d2428d81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5F669-2452-4FDE-86A5-9E7EC88BBAE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c91a433-aa36-4845-b39f-1d2428d817a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681</TotalTime>
  <Words>517</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Bradley Hand ITC</vt:lpstr>
      <vt:lpstr>Calibri</vt:lpstr>
      <vt:lpstr>Calibri Light</vt:lpstr>
      <vt:lpstr>Twinkl</vt:lpstr>
      <vt:lpstr>Office Theme</vt:lpstr>
      <vt:lpstr>Welcome to Beech Class</vt:lpstr>
      <vt:lpstr>A Typical Week</vt:lpstr>
      <vt:lpstr>Our Project Overview</vt:lpstr>
      <vt:lpstr>Home Learning</vt:lpstr>
      <vt:lpstr>If you would like more home learning, let me know!</vt:lpstr>
      <vt:lpstr>Our school website</vt:lpstr>
      <vt:lpstr>Home Learning (book changing)</vt:lpstr>
      <vt:lpstr>Quick Reminders</vt:lpstr>
      <vt:lpstr>Useful Information</vt:lpstr>
      <vt:lpstr>Well-being</vt:lpstr>
    </vt:vector>
  </TitlesOfParts>
  <Company>CHANGE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dc:title>
  <dc:creator>Lorraine Kenny</dc:creator>
  <cp:lastModifiedBy>Daniella Taylor</cp:lastModifiedBy>
  <cp:revision>24</cp:revision>
  <cp:lastPrinted>2023-09-18T14:46:38Z</cp:lastPrinted>
  <dcterms:created xsi:type="dcterms:W3CDTF">2022-09-14T06:52:16Z</dcterms:created>
  <dcterms:modified xsi:type="dcterms:W3CDTF">2024-09-17T16:18:22Z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0x01010039A4401C20B9F944B515D911809AA1FD</vt:lpwstr>
  </property>
</Properties>
</file>