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3"/>
  </p:handoutMasterIdLst>
  <p:sldIdLst>
    <p:sldId id="256" r:id="rId5"/>
    <p:sldId id="259" r:id="rId6"/>
    <p:sldId id="260" r:id="rId7"/>
    <p:sldId id="264" r:id="rId8"/>
    <p:sldId id="266" r:id="rId9"/>
    <p:sldId id="261" r:id="rId10"/>
    <p:sldId id="262" r:id="rId11"/>
    <p:sldId id="263" r:id="rId1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55334E-2F92-4FF1-846E-90AA2AAC5E2D}" v="1" dt="2026-09-09T14:06:21.2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la Martin" userId="cfff34a1-c78e-4dad-ad21-82cc071593ab" providerId="ADAL" clId="{AD3EA00D-4F70-4F88-B2C4-9B4350ADDEEC}"/>
    <pc:docChg chg="modSld">
      <pc:chgData name="Daniella Martin" userId="cfff34a1-c78e-4dad-ad21-82cc071593ab" providerId="ADAL" clId="{AD3EA00D-4F70-4F88-B2C4-9B4350ADDEEC}" dt="2026-09-09T14:06:21.218" v="0" actId="478"/>
      <pc:docMkLst>
        <pc:docMk/>
      </pc:docMkLst>
      <pc:sldChg chg="delSp">
        <pc:chgData name="Daniella Martin" userId="cfff34a1-c78e-4dad-ad21-82cc071593ab" providerId="ADAL" clId="{AD3EA00D-4F70-4F88-B2C4-9B4350ADDEEC}" dt="2026-09-09T14:06:21.218" v="0" actId="478"/>
        <pc:sldMkLst>
          <pc:docMk/>
          <pc:sldMk cId="1815955087" sldId="260"/>
        </pc:sldMkLst>
        <pc:picChg chg="del">
          <ac:chgData name="Daniella Martin" userId="cfff34a1-c78e-4dad-ad21-82cc071593ab" providerId="ADAL" clId="{AD3EA00D-4F70-4F88-B2C4-9B4350ADDEEC}" dt="2026-09-09T14:06:21.218" v="0" actId="478"/>
          <ac:picMkLst>
            <pc:docMk/>
            <pc:sldMk cId="1815955087" sldId="260"/>
            <ac:picMk id="1028" creationId="{00000000-0000-0000-0000-00000000000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DF98EA-1978-4FC4-997C-8B17AF5A4206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020C8-5319-4C49-8AB2-806952A08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955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49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037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193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991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422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394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145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357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219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049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426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84529-03F3-40B4-8D27-A8CE85EA1A00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01EBD-DE0F-4BB7-861C-D6EC341CF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273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hyperlink" Target="https://www.bolneyschool.org.uk/web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olneyschool.org.uk/website/uniform/22348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office@bolneyprimary.school" TargetMode="External"/><Relationship Id="rId2" Type="http://schemas.openxmlformats.org/officeDocument/2006/relationships/hyperlink" Target="https://www.bolneyschool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taylor@bolneypriamry.schoo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4734" y="1718891"/>
            <a:ext cx="9655632" cy="1131310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anose="02000000000000000000" pitchFamily="2" charset="0"/>
              </a:rPr>
              <a:t>Welcome to Willow Class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6390" y="3055916"/>
            <a:ext cx="4409937" cy="33986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4718" y="120073"/>
            <a:ext cx="8593282" cy="150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916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48551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Twinkl" panose="02000000000000000000" pitchFamily="2" charset="0"/>
              </a:rPr>
              <a:t>Our Project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F60DEC-96F5-69BE-4CAD-D65809F3EB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615" y="955244"/>
            <a:ext cx="8122770" cy="5480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321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765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>
                <a:latin typeface="Twinkl" panose="02000000000000000000" pitchFamily="2" charset="0"/>
              </a:rPr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944" y="1678650"/>
            <a:ext cx="1172177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latin typeface="Twinkl" panose="02000000000000000000" pitchFamily="2" charset="0"/>
              </a:rPr>
              <a:t>Daily reading (and recording in Reading Diary) – We will provide your child with a phonics book from our scheme. </a:t>
            </a:r>
            <a:r>
              <a:rPr lang="en-GB" sz="3200" dirty="0">
                <a:latin typeface="Twinkl" panose="02000000000000000000" pitchFamily="2" charset="0"/>
              </a:rPr>
              <a:t>However, if they are reading another book at home -fiction book, newspaper, magazine, non-fiction book, instructions, recipe, directions or any form of reading please add it in!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latin typeface="Twinkl" panose="02000000000000000000" pitchFamily="2" charset="0"/>
              </a:rPr>
              <a:t>Real life maths – </a:t>
            </a:r>
            <a:r>
              <a:rPr lang="en-GB" sz="3200" dirty="0">
                <a:latin typeface="Twinkl" panose="02000000000000000000" pitchFamily="2" charset="0"/>
              </a:rPr>
              <a:t>shopping, baking, measuring and telling the time for example.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latin typeface="Twinkl" panose="02000000000000000000" pitchFamily="2" charset="0"/>
              </a:rPr>
              <a:t>Homework Grid </a:t>
            </a:r>
            <a:r>
              <a:rPr lang="en-GB" sz="3200" dirty="0">
                <a:latin typeface="Twinkl" panose="02000000000000000000" pitchFamily="2" charset="0"/>
              </a:rPr>
              <a:t>– This is on the website and has been emailed to you. It is full of a range of activities for you and your child to enjoy!</a:t>
            </a: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8878" y="176922"/>
            <a:ext cx="809843" cy="122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955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602"/>
            <a:ext cx="10515600" cy="1325563"/>
          </a:xfrm>
        </p:spPr>
        <p:txBody>
          <a:bodyPr/>
          <a:lstStyle/>
          <a:p>
            <a:pPr algn="ctr"/>
            <a:r>
              <a:rPr lang="en-GB" b="1" dirty="0">
                <a:latin typeface="Twinkl" panose="02000000000000000000" pitchFamily="2" charset="0"/>
              </a:rPr>
              <a:t>Home Learning (book changing)</a:t>
            </a:r>
            <a:endParaRPr lang="en-GB" dirty="0">
              <a:latin typeface="Twinkl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1489165"/>
            <a:ext cx="10674531" cy="4609420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Books will be changed on a Monday and a Thursday. The children will be given a ‘reading level’ book. Please bring books back into school or we cannot change them. If you find that children are reading the book at speed after a few days, our advice would be to ask questions about what you have read. </a:t>
            </a:r>
          </a:p>
          <a:p>
            <a:r>
              <a:rPr lang="en-GB" dirty="0">
                <a:latin typeface="Twinkl" panose="02000000000000000000" pitchFamily="2" charset="0"/>
              </a:rPr>
              <a:t>Your child will have the chance to read at school 1-1 with a TA or us during the week, this reading will be recorded in your child’s reading diary so please bring it everyday.</a:t>
            </a:r>
          </a:p>
          <a:p>
            <a:pPr marL="0" indent="0">
              <a:buNone/>
            </a:pPr>
            <a:endParaRPr lang="en-GB" b="1" dirty="0">
              <a:latin typeface="Bradley Hand ITC" panose="03070402050302030203" pitchFamily="66" charset="0"/>
            </a:endParaRP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1018" y="2299446"/>
            <a:ext cx="1092926" cy="151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357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1405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>
                <a:latin typeface="Twinkl" panose="02000000000000000000" pitchFamily="2" charset="0"/>
              </a:rPr>
              <a:t>Our school website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5181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hlinkClick r:id="rId2"/>
              </a:rPr>
              <a:t>https://www.bolneyschool.org.uk/web/</a:t>
            </a:r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2E07F9-D8E9-7D40-259D-8DFE390699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015" y="2639250"/>
            <a:ext cx="7932817" cy="368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99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>
                <a:latin typeface="Twinkl" panose="02000000000000000000" pitchFamily="2" charset="0"/>
              </a:rPr>
              <a:t>Quick Reminders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sz="3200" dirty="0">
                <a:latin typeface="Twinkl" panose="02000000000000000000" pitchFamily="2" charset="0"/>
              </a:rPr>
              <a:t>Bring a water bottle to school</a:t>
            </a:r>
          </a:p>
          <a:p>
            <a:r>
              <a:rPr lang="en-GB" sz="3200" dirty="0">
                <a:latin typeface="Twinkl" panose="02000000000000000000" pitchFamily="2" charset="0"/>
              </a:rPr>
              <a:t>Fruit or vegetable snack at break</a:t>
            </a:r>
          </a:p>
          <a:p>
            <a:r>
              <a:rPr lang="en-GB" sz="3200" dirty="0">
                <a:latin typeface="Twinkl" panose="02000000000000000000" pitchFamily="2" charset="0"/>
              </a:rPr>
              <a:t>Small toys – no thank you!</a:t>
            </a:r>
          </a:p>
          <a:p>
            <a:r>
              <a:rPr lang="en-GB" sz="3200" dirty="0">
                <a:latin typeface="Twinkl" panose="02000000000000000000" pitchFamily="2" charset="0"/>
              </a:rPr>
              <a:t>Year 1 wear PE kits on PE days (Wednesday and Thursday)</a:t>
            </a:r>
          </a:p>
          <a:p>
            <a:r>
              <a:rPr lang="en-GB" sz="3200" dirty="0">
                <a:latin typeface="Twinkl" panose="02000000000000000000" pitchFamily="2" charset="0"/>
              </a:rPr>
              <a:t>Reading Records and reading books in book bags every day, especially book changing day</a:t>
            </a:r>
          </a:p>
          <a:p>
            <a:r>
              <a:rPr lang="en-GB" sz="3200" dirty="0">
                <a:latin typeface="Twinkl" panose="02000000000000000000" pitchFamily="2" charset="0"/>
              </a:rPr>
              <a:t>Make sure clothes and PE kit are clearly labelled with the correct name - especially second hand uniform</a:t>
            </a:r>
          </a:p>
          <a:p>
            <a:r>
              <a:rPr lang="en-GB" sz="3200" dirty="0">
                <a:latin typeface="Twinkl" panose="02000000000000000000" pitchFamily="2" charset="0"/>
              </a:rPr>
              <a:t>Check the </a:t>
            </a:r>
            <a:r>
              <a:rPr lang="en-GB" sz="3200" dirty="0">
                <a:latin typeface="Twinkl" panose="02000000000000000000" pitchFamily="2" charset="0"/>
                <a:hlinkClick r:id="rId2"/>
              </a:rPr>
              <a:t>uniform </a:t>
            </a:r>
            <a:r>
              <a:rPr lang="en-GB" sz="3200" dirty="0">
                <a:latin typeface="Twinkl" panose="02000000000000000000" pitchFamily="2" charset="0"/>
              </a:rPr>
              <a:t> policy – ks1 shouldn't have backpacks</a:t>
            </a:r>
          </a:p>
        </p:txBody>
      </p:sp>
    </p:spTree>
    <p:extLst>
      <p:ext uri="{BB962C8B-B14F-4D97-AF65-F5344CB8AC3E}">
        <p14:creationId xmlns:p14="http://schemas.microsoft.com/office/powerpoint/2010/main" val="4054649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>
                <a:latin typeface="Twinkl" panose="02000000000000000000" pitchFamily="2" charset="0"/>
              </a:rPr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1818" y="147106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4097" y="1690688"/>
            <a:ext cx="113497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Twinkl" panose="02000000000000000000" pitchFamily="2" charset="0"/>
              </a:rPr>
              <a:t>School Website:     </a:t>
            </a:r>
            <a:r>
              <a:rPr lang="en-GB" sz="3200" dirty="0">
                <a:latin typeface="Twinkl" panose="02000000000000000000" pitchFamily="2" charset="0"/>
                <a:hlinkClick r:id="rId2"/>
              </a:rPr>
              <a:t>https://www.bolneyschool.org.uk/</a:t>
            </a:r>
            <a:endParaRPr lang="en-GB" sz="3200" dirty="0">
              <a:latin typeface="Twinkl" panose="02000000000000000000" pitchFamily="2" charset="0"/>
            </a:endParaRPr>
          </a:p>
          <a:p>
            <a:r>
              <a:rPr lang="en-GB" sz="3200" b="1" dirty="0">
                <a:latin typeface="Twinkl" panose="02000000000000000000" pitchFamily="2" charset="0"/>
              </a:rPr>
              <a:t>School Phone Number:     01444 881352</a:t>
            </a:r>
          </a:p>
          <a:p>
            <a:r>
              <a:rPr lang="en-GB" sz="3200" b="1" dirty="0">
                <a:latin typeface="Twinkl" panose="02000000000000000000" pitchFamily="2" charset="0"/>
              </a:rPr>
              <a:t>Email Zoe in the office:     </a:t>
            </a:r>
            <a:r>
              <a:rPr lang="en-GB" sz="3200" b="1" dirty="0" err="1">
                <a:latin typeface="Twinkl" panose="02000000000000000000" pitchFamily="2" charset="0"/>
                <a:hlinkClick r:id="rId3"/>
              </a:rPr>
              <a:t>office@bolneyprimary.school</a:t>
            </a:r>
            <a:endParaRPr lang="en-GB" sz="3200" b="1" dirty="0">
              <a:latin typeface="Twinkl" panose="02000000000000000000" pitchFamily="2" charset="0"/>
            </a:endParaRPr>
          </a:p>
          <a:p>
            <a:endParaRPr lang="en-GB" sz="3200" b="1" dirty="0">
              <a:latin typeface="Twinkl" panose="02000000000000000000" pitchFamily="2" charset="0"/>
            </a:endParaRPr>
          </a:p>
          <a:p>
            <a:r>
              <a:rPr lang="en-GB" sz="3200" b="1" dirty="0">
                <a:latin typeface="Twinkl" panose="02000000000000000000" pitchFamily="2" charset="0"/>
              </a:rPr>
              <a:t>Class Teacher email: </a:t>
            </a:r>
            <a:r>
              <a:rPr lang="en-GB" sz="3200" b="1" dirty="0" err="1">
                <a:solidFill>
                  <a:srgbClr val="0070C0"/>
                </a:solidFill>
                <a:latin typeface="Twinkl" panose="02000000000000000000" pitchFamily="2" charset="0"/>
              </a:rPr>
              <a:t>willowclass</a:t>
            </a:r>
            <a:r>
              <a:rPr lang="en-GB" sz="3200" b="1" dirty="0" err="1">
                <a:latin typeface="Twinkl" panose="02000000000000000000" pitchFamily="2" charset="0"/>
                <a:hlinkClick r:id="rId4"/>
              </a:rPr>
              <a:t>@bolneypriamry.school</a:t>
            </a:r>
            <a:endParaRPr lang="en-GB" sz="3200" b="1" dirty="0">
              <a:latin typeface="Twinkl" panose="02000000000000000000" pitchFamily="2" charset="0"/>
            </a:endParaRPr>
          </a:p>
          <a:p>
            <a:endParaRPr lang="en-GB" sz="3200" b="1" dirty="0">
              <a:latin typeface="Twinkl" panose="02000000000000000000" pitchFamily="2" charset="0"/>
            </a:endParaRPr>
          </a:p>
          <a:p>
            <a:r>
              <a:rPr lang="en-GB" sz="3200" dirty="0">
                <a:latin typeface="Twinkl" panose="02000000000000000000" pitchFamily="2" charset="0"/>
              </a:rPr>
              <a:t>We will respond to your email within 24 hours. We will respond between the hours of 8am and 6pm Monday-Friday. If your message is urgent, email the school office or call.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403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919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>
                <a:latin typeface="Twinkl" panose="02000000000000000000" pitchFamily="2" charset="0"/>
              </a:rPr>
              <a:t>Well-being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6311" y="1587907"/>
            <a:ext cx="4344080" cy="30143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609" y="1363961"/>
            <a:ext cx="6995024" cy="22648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10721" y="6176962"/>
            <a:ext cx="1012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" panose="02000000000000000000" pitchFamily="2" charset="0"/>
              </a:rPr>
              <a:t>Talk to your children and talk to us – we are here to listen and help</a:t>
            </a:r>
            <a:r>
              <a:rPr lang="en-GB" dirty="0"/>
              <a:t>.</a:t>
            </a:r>
          </a:p>
        </p:txBody>
      </p:sp>
      <p:pic>
        <p:nvPicPr>
          <p:cNvPr id="1026" name="Picture 2" descr="Home - Solihull Approach | Parenting">
            <a:extLst>
              <a:ext uri="{FF2B5EF4-FFF2-40B4-BE49-F238E27FC236}">
                <a16:creationId xmlns:a16="http://schemas.microsoft.com/office/drawing/2014/main" id="{BE3DC372-974E-4294-8DB7-127E1D894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65" y="3992623"/>
            <a:ext cx="5257800" cy="162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098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6593BB3F7FF3488514E82ED643050A" ma:contentTypeVersion="13" ma:contentTypeDescription="Create a new document." ma:contentTypeScope="" ma:versionID="bde0c43a049af3a4725a748a985badca">
  <xsd:schema xmlns:xsd="http://www.w3.org/2001/XMLSchema" xmlns:xs="http://www.w3.org/2001/XMLSchema" xmlns:p="http://schemas.microsoft.com/office/2006/metadata/properties" xmlns:ns2="367261b4-1354-452d-92dd-399eec06e8a2" xmlns:ns3="0cc31c68-3c6e-4e3b-9daa-4a63fbecafab" targetNamespace="http://schemas.microsoft.com/office/2006/metadata/properties" ma:root="true" ma:fieldsID="d6146f8110376e06fdd2512fb4bd2fe7" ns2:_="" ns3:_="">
    <xsd:import namespace="367261b4-1354-452d-92dd-399eec06e8a2"/>
    <xsd:import namespace="0cc31c68-3c6e-4e3b-9daa-4a63fbecafab"/>
    <xsd:element name="properties">
      <xsd:complexType>
        <xsd:sequence>
          <xsd:element name="documentManagement">
            <xsd:complexType>
              <xsd:all>
                <xsd:element ref="ns2:MediaServiceBillingMetadata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7261b4-1354-452d-92dd-399eec06e8a2" elementFormDefault="qualified">
    <xsd:import namespace="http://schemas.microsoft.com/office/2006/documentManagement/types"/>
    <xsd:import namespace="http://schemas.microsoft.com/office/infopath/2007/PartnerControls"/>
    <xsd:element name="MediaServiceBillingMetadata" ma:index="8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13fb13c0-3db9-4449-855a-426f8daf908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c31c68-3c6e-4e3b-9daa-4a63fbecafab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f7f8ff94-908f-46c9-8e6c-f40749c41a06}" ma:internalName="TaxCatchAll" ma:showField="CatchAllData" ma:web="0cc31c68-3c6e-4e3b-9daa-4a63fbeca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67261b4-1354-452d-92dd-399eec06e8a2">
      <Terms xmlns="http://schemas.microsoft.com/office/infopath/2007/PartnerControls"/>
    </lcf76f155ced4ddcb4097134ff3c332f>
    <TaxCatchAll xmlns="0cc31c68-3c6e-4e3b-9daa-4a63fbecafab" xsi:nil="true"/>
  </documentManagement>
</p:properties>
</file>

<file path=customXml/itemProps1.xml><?xml version="1.0" encoding="utf-8"?>
<ds:datastoreItem xmlns:ds="http://schemas.openxmlformats.org/officeDocument/2006/customXml" ds:itemID="{17BBFF3A-625C-488B-A358-2B238304C4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67261b4-1354-452d-92dd-399eec06e8a2"/>
    <ds:schemaRef ds:uri="0cc31c68-3c6e-4e3b-9daa-4a63fbeca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2B64E0-C383-46BD-ACB3-D35FA0CE1DF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F5F669-2452-4FDE-86A5-9E7EC88BBAE1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c91a433-aa36-4845-b39f-1d2428d817a3"/>
    <ds:schemaRef ds:uri="http://www.w3.org/XML/1998/namespace"/>
    <ds:schemaRef ds:uri="http://purl.org/dc/dcmitype/"/>
    <ds:schemaRef ds:uri="367261b4-1354-452d-92dd-399eec06e8a2"/>
    <ds:schemaRef ds:uri="0cc31c68-3c6e-4e3b-9daa-4a63fbecafa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410</Words>
  <Application>Microsoft Office PowerPoint</Application>
  <PresentationFormat>Widescreen</PresentationFormat>
  <Paragraphs>33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Bradley Hand ITC</vt:lpstr>
      <vt:lpstr>Calibri</vt:lpstr>
      <vt:lpstr>Calibri Light</vt:lpstr>
      <vt:lpstr>Twinkl</vt:lpstr>
      <vt:lpstr>Office Theme</vt:lpstr>
      <vt:lpstr>Welcome to Willow Class</vt:lpstr>
      <vt:lpstr>Our Project Overview</vt:lpstr>
      <vt:lpstr>Home Learning</vt:lpstr>
      <vt:lpstr>Home Learning (book changing)</vt:lpstr>
      <vt:lpstr>Our school website</vt:lpstr>
      <vt:lpstr>Quick Reminders</vt:lpstr>
      <vt:lpstr>Useful Information</vt:lpstr>
      <vt:lpstr>Well-being</vt:lpstr>
    </vt:vector>
  </TitlesOfParts>
  <Company>CHANGE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       Class</dc:title>
  <dc:creator>Lorraine Kenny</dc:creator>
  <cp:lastModifiedBy>Daniella Martin</cp:lastModifiedBy>
  <cp:revision>27</cp:revision>
  <cp:lastPrinted>2023-09-18T14:46:38Z</cp:lastPrinted>
  <dcterms:created xsi:type="dcterms:W3CDTF">2022-09-14T06:52:16Z</dcterms:created>
  <dcterms:modified xsi:type="dcterms:W3CDTF">2026-09-09T14:33:20Z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0x010100096593BB3F7FF3488514E82ED643050A</vt:lpwstr>
  </property>
  <property fmtid="{D5CDD505-2E9C-101B-9397-08002B2CF9AE}" pid="3" name="Order">
    <vt:r8>1867800</vt:r8>
  </property>
  <property fmtid="{D5CDD505-2E9C-101B-9397-08002B2CF9AE}" pid="4" name="MediaServiceImageTags">
    <vt:lpwstr/>
  </property>
</Properties>
</file>