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E444-7A80-4F92-AA35-448768C250D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62D1-EE82-4D17-9376-0D241402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neyschool.org.uk/website/zones_of_regulation_1/54184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annafreud.org/parents-and-carers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pellingframe.co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neyschool.org.uk/website/uniform/22348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olneyprimary.school" TargetMode="External"/><Relationship Id="rId2" Type="http://schemas.openxmlformats.org/officeDocument/2006/relationships/hyperlink" Target="https://www.bolneyschool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734" y="1718890"/>
            <a:ext cx="9018113" cy="153529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Welcome to  Silver Birch       Class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6509"/>
            <a:ext cx="9144000" cy="3401291"/>
          </a:xfr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4" y="3186545"/>
            <a:ext cx="4409937" cy="339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18" y="120073"/>
            <a:ext cx="8593282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Well-being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990" y="2033523"/>
            <a:ext cx="4344080" cy="301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77" y="5047914"/>
            <a:ext cx="45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hlinkClick r:id="rId3"/>
              </a:rPr>
              <a:t>Zones of Regulation</a:t>
            </a:r>
            <a:r>
              <a:rPr lang="en-GB" sz="4000" dirty="0" smtClean="0"/>
              <a:t> </a:t>
            </a:r>
            <a:r>
              <a:rPr lang="en-GB" sz="1400" dirty="0" smtClean="0"/>
              <a:t>– more information on the school website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4" y="1420019"/>
            <a:ext cx="6995024" cy="2264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" y="4229563"/>
            <a:ext cx="7067959" cy="1619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1356" y="6109892"/>
            <a:ext cx="101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radley Hand ITC" panose="03070402050302030203" pitchFamily="66" charset="0"/>
              </a:rPr>
              <a:t>Talk to your children and talk to us – we are here to listen and help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5674" y="3879669"/>
            <a:ext cx="47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Anna Freud Centre for Children and Families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A Typical Day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Maths – sometimes split by year group, sometimes whole class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Assembly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English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Lunchtime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Art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, Computing, History, Geography, Science, RE, RHE,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Music</a:t>
            </a:r>
            <a:endParaRPr lang="en-GB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A Typical Week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63215"/>
              </p:ext>
            </p:extLst>
          </p:nvPr>
        </p:nvGraphicFramePr>
        <p:xfrm>
          <a:off x="2262908" y="1505528"/>
          <a:ext cx="7919764" cy="4798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006">
                  <a:extLst>
                    <a:ext uri="{9D8B030D-6E8A-4147-A177-3AD203B41FA5}">
                      <a16:colId xmlns:a16="http://schemas.microsoft.com/office/drawing/2014/main" val="1328337154"/>
                    </a:ext>
                  </a:extLst>
                </a:gridCol>
                <a:gridCol w="523180">
                  <a:extLst>
                    <a:ext uri="{9D8B030D-6E8A-4147-A177-3AD203B41FA5}">
                      <a16:colId xmlns:a16="http://schemas.microsoft.com/office/drawing/2014/main" val="2643666646"/>
                    </a:ext>
                  </a:extLst>
                </a:gridCol>
                <a:gridCol w="786344">
                  <a:extLst>
                    <a:ext uri="{9D8B030D-6E8A-4147-A177-3AD203B41FA5}">
                      <a16:colId xmlns:a16="http://schemas.microsoft.com/office/drawing/2014/main" val="3567952420"/>
                    </a:ext>
                  </a:extLst>
                </a:gridCol>
                <a:gridCol w="223005">
                  <a:extLst>
                    <a:ext uri="{9D8B030D-6E8A-4147-A177-3AD203B41FA5}">
                      <a16:colId xmlns:a16="http://schemas.microsoft.com/office/drawing/2014/main" val="3138094797"/>
                    </a:ext>
                  </a:extLst>
                </a:gridCol>
                <a:gridCol w="810077">
                  <a:extLst>
                    <a:ext uri="{9D8B030D-6E8A-4147-A177-3AD203B41FA5}">
                      <a16:colId xmlns:a16="http://schemas.microsoft.com/office/drawing/2014/main" val="4062317463"/>
                    </a:ext>
                  </a:extLst>
                </a:gridCol>
                <a:gridCol w="379927">
                  <a:extLst>
                    <a:ext uri="{9D8B030D-6E8A-4147-A177-3AD203B41FA5}">
                      <a16:colId xmlns:a16="http://schemas.microsoft.com/office/drawing/2014/main" val="1931265163"/>
                    </a:ext>
                  </a:extLst>
                </a:gridCol>
                <a:gridCol w="1379204">
                  <a:extLst>
                    <a:ext uri="{9D8B030D-6E8A-4147-A177-3AD203B41FA5}">
                      <a16:colId xmlns:a16="http://schemas.microsoft.com/office/drawing/2014/main" val="264213989"/>
                    </a:ext>
                  </a:extLst>
                </a:gridCol>
                <a:gridCol w="677649">
                  <a:extLst>
                    <a:ext uri="{9D8B030D-6E8A-4147-A177-3AD203B41FA5}">
                      <a16:colId xmlns:a16="http://schemas.microsoft.com/office/drawing/2014/main" val="2200076769"/>
                    </a:ext>
                  </a:extLst>
                </a:gridCol>
                <a:gridCol w="646054">
                  <a:extLst>
                    <a:ext uri="{9D8B030D-6E8A-4147-A177-3AD203B41FA5}">
                      <a16:colId xmlns:a16="http://schemas.microsoft.com/office/drawing/2014/main" val="3015693724"/>
                    </a:ext>
                  </a:extLst>
                </a:gridCol>
                <a:gridCol w="575132">
                  <a:extLst>
                    <a:ext uri="{9D8B030D-6E8A-4147-A177-3AD203B41FA5}">
                      <a16:colId xmlns:a16="http://schemas.microsoft.com/office/drawing/2014/main" val="79840516"/>
                    </a:ext>
                  </a:extLst>
                </a:gridCol>
                <a:gridCol w="1221186">
                  <a:extLst>
                    <a:ext uri="{9D8B030D-6E8A-4147-A177-3AD203B41FA5}">
                      <a16:colId xmlns:a16="http://schemas.microsoft.com/office/drawing/2014/main" val="2940380930"/>
                    </a:ext>
                  </a:extLst>
                </a:gridCol>
              </a:tblGrid>
              <a:tr h="667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8:45-9:00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9:00-10:30</a:t>
                      </a: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10:30-10:45</a:t>
                      </a:r>
                    </a:p>
                  </a:txBody>
                  <a:tcPr marL="58320" marR="58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10:45-12:00/12:10</a:t>
                      </a:r>
                    </a:p>
                  </a:txBody>
                  <a:tcPr marL="58320" marR="58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12:10-13:00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13:00-14:00</a:t>
                      </a: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14:00-15:15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extLst>
                  <a:ext uri="{0D108BD9-81ED-4DB2-BD59-A6C34878D82A}">
                    <a16:rowId xmlns:a16="http://schemas.microsoft.com/office/drawing/2014/main" val="3450642508"/>
                  </a:ext>
                </a:extLst>
              </a:tr>
              <a:tr h="500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Worship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Guided Reading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Computing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18468546"/>
                  </a:ext>
                </a:extLst>
              </a:tr>
              <a:tr h="667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Maths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 anchor="ctr"/>
                </a:tc>
                <a:extLst>
                  <a:ext uri="{0D108BD9-81ED-4DB2-BD59-A6C34878D82A}">
                    <a16:rowId xmlns:a16="http://schemas.microsoft.com/office/drawing/2014/main" val="553875538"/>
                  </a:ext>
                </a:extLst>
              </a:tr>
              <a:tr h="166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Singing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75066"/>
                  </a:ext>
                </a:extLst>
              </a:tr>
              <a:tr h="834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Drama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2014582438"/>
                  </a:ext>
                </a:extLst>
              </a:tr>
              <a:tr h="1930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Worship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Guided Reading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1036"/>
                  </a:ext>
                </a:extLst>
              </a:tr>
              <a:tr h="6985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Geography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 anchor="ctr"/>
                </a:tc>
                <a:extLst>
                  <a:ext uri="{0D108BD9-81ED-4DB2-BD59-A6C34878D82A}">
                    <a16:rowId xmlns:a16="http://schemas.microsoft.com/office/drawing/2014/main" val="3684885700"/>
                  </a:ext>
                </a:extLst>
              </a:tr>
              <a:tr h="9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Celebration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320" marR="5832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20" marR="58320" marT="0" marB="0" anchor="ctr"/>
                </a:tc>
                <a:extLst>
                  <a:ext uri="{0D108BD9-81ED-4DB2-BD59-A6C34878D82A}">
                    <a16:rowId xmlns:a16="http://schemas.microsoft.com/office/drawing/2014/main" val="169592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47" y="0"/>
            <a:ext cx="7080432" cy="101305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latin typeface="Bradley Hand ITC" panose="03070402050302030203" pitchFamily="66" charset="0"/>
              </a:rPr>
              <a:t>Our </a:t>
            </a:r>
            <a:r>
              <a:rPr lang="en-GB" sz="4800" b="1" dirty="0">
                <a:latin typeface="Bradley Hand ITC" panose="03070402050302030203" pitchFamily="66" charset="0"/>
              </a:rPr>
              <a:t>P</a:t>
            </a:r>
            <a:r>
              <a:rPr lang="en-GB" sz="4800" b="1" dirty="0" smtClean="0">
                <a:latin typeface="Bradley Hand ITC" panose="03070402050302030203" pitchFamily="66" charset="0"/>
              </a:rPr>
              <a:t>roject Overview</a:t>
            </a:r>
            <a:endParaRPr lang="en-GB" sz="48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09" y="860263"/>
            <a:ext cx="8329382" cy="5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Our class book for this term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89" y="1690688"/>
            <a:ext cx="2749731" cy="4107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80" y="2072640"/>
            <a:ext cx="67143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 smtClean="0">
                <a:latin typeface="Bradley Hand ITC" panose="03070402050302030203" pitchFamily="66" charset="0"/>
              </a:rPr>
              <a:t>Not essential but own copies are really useful for engagement and following along in lessons</a:t>
            </a:r>
          </a:p>
          <a:p>
            <a:endParaRPr lang="en-GB" sz="3200" dirty="0" smtClean="0"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Bradley Hand ITC" panose="03070402050302030203" pitchFamily="66" charset="0"/>
              </a:rPr>
              <a:t>Please discourage reading ahead – as children will not get chance to practise inference and predictive skills as much</a:t>
            </a:r>
            <a:endParaRPr lang="en-GB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8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Home Learning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0946" y="1578082"/>
            <a:ext cx="1050174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Bradley Hand ITC" panose="03070402050302030203" pitchFamily="66" charset="0"/>
              </a:rPr>
              <a:t>This should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Bradley Hand ITC" panose="03070402050302030203" pitchFamily="66" charset="0"/>
              </a:rPr>
              <a:t>Daily reading</a:t>
            </a:r>
            <a:br>
              <a:rPr lang="en-GB" sz="3200" b="1" dirty="0" smtClean="0">
                <a:latin typeface="Bradley Hand ITC" panose="03070402050302030203" pitchFamily="66" charset="0"/>
              </a:rPr>
            </a:br>
            <a:r>
              <a:rPr lang="en-GB" sz="3200" dirty="0" smtClean="0">
                <a:latin typeface="Bradley Hand ITC" panose="03070402050302030203" pitchFamily="66" charset="0"/>
              </a:rPr>
              <a:t>This might be a fiction book, newspaper, magazine, non-fiction book, instructions, recipe, directions or any form of writing!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Bradley Hand ITC" panose="03070402050302030203" pitchFamily="66" charset="0"/>
              </a:rPr>
              <a:t>Times Table </a:t>
            </a:r>
            <a:r>
              <a:rPr lang="en-GB" sz="3200" b="1" dirty="0" smtClean="0">
                <a:latin typeface="Bradley Hand ITC" panose="03070402050302030203" pitchFamily="66" charset="0"/>
              </a:rPr>
              <a:t>Practice - </a:t>
            </a:r>
            <a:r>
              <a:rPr lang="en-GB" sz="3200" b="1" dirty="0" err="1" smtClean="0">
                <a:latin typeface="Bradley Hand ITC" panose="03070402050302030203" pitchFamily="66" charset="0"/>
              </a:rPr>
              <a:t>TTRockstars</a:t>
            </a: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Bradley Hand ITC" panose="03070402050302030203" pitchFamily="66" charset="0"/>
              </a:rPr>
              <a:t>Using real life maths – </a:t>
            </a:r>
            <a:r>
              <a:rPr lang="en-GB" sz="3200" dirty="0" smtClean="0">
                <a:latin typeface="Bradley Hand ITC" panose="03070402050302030203" pitchFamily="66" charset="0"/>
              </a:rPr>
              <a:t>shopping, baking, measuring and telling the time for example.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Bradley Hand ITC" panose="03070402050302030203" pitchFamily="66" charset="0"/>
              </a:rPr>
              <a:t>Any additional home learning set by class teacher – for example the use of </a:t>
            </a:r>
            <a:r>
              <a:rPr lang="en-GB" sz="3200" b="1" dirty="0" err="1" smtClean="0">
                <a:latin typeface="Bradley Hand ITC" panose="03070402050302030203" pitchFamily="66" charset="0"/>
                <a:hlinkClick r:id="rId2"/>
              </a:rPr>
              <a:t>Spellingframe</a:t>
            </a:r>
            <a:r>
              <a:rPr lang="en-GB" sz="3200" b="1" dirty="0" smtClean="0">
                <a:latin typeface="Bradley Hand ITC" panose="03070402050302030203" pitchFamily="66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5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43" y="22687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adley Hand ITC" panose="03070402050302030203" pitchFamily="66" charset="0"/>
              </a:rPr>
              <a:t>Home Learning</a:t>
            </a:r>
            <a:endParaRPr lang="en-GB" sz="6000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Bradley Hand ITC" panose="03070402050302030203" pitchFamily="66" charset="0"/>
              </a:rPr>
              <a:t>Spellingframe.co.uk </a:t>
            </a:r>
            <a:endParaRPr lang="en-US" sz="3200" dirty="0">
              <a:latin typeface="Bradley Hand ITC" panose="03070402050302030203" pitchFamily="66" charset="0"/>
            </a:endParaRPr>
          </a:p>
          <a:p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r>
              <a:rPr lang="en-US" sz="3200" dirty="0" smtClean="0">
                <a:latin typeface="Bradley Hand ITC" panose="03070402050302030203" pitchFamily="66" charset="0"/>
              </a:rPr>
              <a:t/>
            </a:r>
            <a:br>
              <a:rPr lang="en-US" sz="3200" dirty="0" smtClean="0">
                <a:latin typeface="Bradley Hand ITC" panose="03070402050302030203" pitchFamily="66" charset="0"/>
              </a:rPr>
            </a:br>
            <a:endParaRPr lang="en-US" sz="3200" dirty="0" smtClean="0">
              <a:latin typeface="Bradley Hand ITC" panose="03070402050302030203" pitchFamily="66" charset="0"/>
            </a:endParaRPr>
          </a:p>
          <a:p>
            <a:r>
              <a:rPr lang="en-US" sz="3200" dirty="0" smtClean="0">
                <a:latin typeface="Bradley Hand ITC" panose="03070402050302030203" pitchFamily="66" charset="0"/>
              </a:rPr>
              <a:t>TTRockstars</a:t>
            </a:r>
          </a:p>
          <a:p>
            <a:endParaRPr lang="en-US" sz="3200" dirty="0">
              <a:latin typeface="Bradley Hand ITC" panose="03070402050302030203" pitchFamily="66" charset="0"/>
            </a:endParaRPr>
          </a:p>
          <a:p>
            <a:r>
              <a:rPr lang="en-GB" sz="3200" dirty="0" smtClean="0">
                <a:latin typeface="Bradley Hand ITC" panose="03070402050302030203" pitchFamily="66" charset="0"/>
              </a:rPr>
              <a:t>We will send out log in information – any issues email me!</a:t>
            </a:r>
            <a:endParaRPr lang="en-GB" sz="3200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3" y="2372005"/>
            <a:ext cx="3625181" cy="24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Quick Reminders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</a:t>
            </a:r>
            <a:r>
              <a:rPr lang="en-GB" sz="3200" b="1" dirty="0" smtClean="0">
                <a:latin typeface="Bradley Hand ITC" panose="03070402050302030203" pitchFamily="66" charset="0"/>
              </a:rPr>
              <a:t>Bring a water bottle to school</a:t>
            </a:r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Wear PE kits </a:t>
            </a:r>
            <a:r>
              <a:rPr lang="en-GB" sz="3200" b="1" dirty="0" smtClean="0">
                <a:latin typeface="Bradley Hand ITC" panose="03070402050302030203" pitchFamily="66" charset="0"/>
              </a:rPr>
              <a:t>on PE days – Tuesday/Thursday</a:t>
            </a:r>
            <a:endParaRPr lang="en-GB" sz="3200" b="1" dirty="0" smtClean="0">
              <a:latin typeface="Bradley Hand ITC" panose="03070402050302030203" pitchFamily="66" charset="0"/>
            </a:endParaRPr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Make sure clothes and PE kit are clearly labelled with the correct name - especially second hand uniform</a:t>
            </a:r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Check the </a:t>
            </a:r>
            <a:r>
              <a:rPr lang="en-GB" sz="3200" b="1" dirty="0">
                <a:latin typeface="Bradley Hand ITC" panose="03070402050302030203" pitchFamily="66" charset="0"/>
                <a:hlinkClick r:id="rId2"/>
              </a:rPr>
              <a:t>uniform </a:t>
            </a:r>
            <a:r>
              <a:rPr lang="en-GB" sz="3200" b="1" dirty="0" smtClean="0">
                <a:latin typeface="Bradley Hand ITC" panose="03070402050302030203" pitchFamily="66" charset="0"/>
              </a:rPr>
              <a:t> policy </a:t>
            </a:r>
            <a:endParaRPr lang="en-GB" sz="3200" b="1" dirty="0" smtClean="0">
              <a:latin typeface="Bradley Hand ITC" panose="03070402050302030203" pitchFamily="66" charset="0"/>
            </a:endParaRPr>
          </a:p>
          <a:p>
            <a:r>
              <a:rPr lang="en-US" sz="3200" b="1" dirty="0" smtClean="0">
                <a:latin typeface="Bradley Hand ITC" panose="03070402050302030203" pitchFamily="66" charset="0"/>
              </a:rPr>
              <a:t>Phones </a:t>
            </a:r>
            <a:r>
              <a:rPr lang="en-US" sz="3200" b="1" dirty="0" smtClean="0">
                <a:latin typeface="Bradley Hand ITC" panose="03070402050302030203" pitchFamily="66" charset="0"/>
              </a:rPr>
              <a:t>to be kept in office – handed to Zoe at start of the </a:t>
            </a:r>
            <a:r>
              <a:rPr lang="en-US" sz="3200" b="1" dirty="0" smtClean="0">
                <a:latin typeface="Bradley Hand ITC" panose="03070402050302030203" pitchFamily="66" charset="0"/>
              </a:rPr>
              <a:t>day</a:t>
            </a:r>
            <a:endParaRPr lang="en-US" sz="3200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4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Useful Information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31818" y="1889760"/>
            <a:ext cx="100932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Bradley Hand ITC" panose="03070402050302030203" pitchFamily="66" charset="0"/>
              </a:rPr>
              <a:t>School Website:     </a:t>
            </a:r>
            <a:r>
              <a:rPr lang="en-GB" sz="3200" dirty="0" smtClean="0">
                <a:hlinkClick r:id="rId2"/>
              </a:rPr>
              <a:t>https://www.bolneyschool.org.uk/</a:t>
            </a:r>
            <a:endParaRPr lang="en-GB" sz="3200" dirty="0" smtClean="0"/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School Phone Number:     01444 881352</a:t>
            </a:r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Email Zoe in the office:     </a:t>
            </a:r>
            <a:r>
              <a:rPr lang="en-GB" sz="3200" b="1" dirty="0" err="1" smtClean="0">
                <a:latin typeface="Bradley Hand ITC" panose="03070402050302030203" pitchFamily="66" charset="0"/>
                <a:hlinkClick r:id="rId3"/>
              </a:rPr>
              <a:t>office@bolneyprimary.school</a:t>
            </a:r>
            <a:endParaRPr lang="en-GB" sz="3200" b="1" dirty="0" smtClean="0">
              <a:latin typeface="Bradley Hand ITC" panose="03070402050302030203" pitchFamily="66" charset="0"/>
            </a:endParaRPr>
          </a:p>
          <a:p>
            <a:endParaRPr lang="en-GB" sz="3200" b="1" dirty="0">
              <a:latin typeface="Bradley Hand ITC" panose="03070402050302030203" pitchFamily="66" charset="0"/>
            </a:endParaRPr>
          </a:p>
          <a:p>
            <a:r>
              <a:rPr lang="en-GB" sz="3200" b="1" dirty="0" smtClean="0">
                <a:latin typeface="Bradley Hand ITC" panose="03070402050302030203" pitchFamily="66" charset="0"/>
              </a:rPr>
              <a:t>Class Teacher email: mpitt@bolneyprimary.school</a:t>
            </a:r>
          </a:p>
          <a:p>
            <a:r>
              <a:rPr lang="en-GB" sz="3200" dirty="0" smtClean="0">
                <a:latin typeface="Bradley Hand ITC" panose="03070402050302030203" pitchFamily="66" charset="0"/>
              </a:rPr>
              <a:t>Please do not expect an immediate response. If you message is urgent, email the school office.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468</Words>
  <Application>Microsoft Office PowerPoint</Application>
  <PresentationFormat>Widescreen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Office Theme</vt:lpstr>
      <vt:lpstr>Welcome to  Silver Birch       Class</vt:lpstr>
      <vt:lpstr>A Typical Day</vt:lpstr>
      <vt:lpstr>A Typical Week</vt:lpstr>
      <vt:lpstr>Our Project Overview</vt:lpstr>
      <vt:lpstr>Our class book for this term</vt:lpstr>
      <vt:lpstr>Home Learning</vt:lpstr>
      <vt:lpstr>Home Learning</vt:lpstr>
      <vt:lpstr>Quick Reminders</vt:lpstr>
      <vt:lpstr>Useful Information</vt:lpstr>
      <vt:lpstr>Well-being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  Class</dc:title>
  <dc:creator>Lorraine Kenny</dc:creator>
  <cp:lastModifiedBy>Bolney Primary School</cp:lastModifiedBy>
  <cp:revision>18</cp:revision>
  <cp:lastPrinted>2022-09-20T11:45:10Z</cp:lastPrinted>
  <dcterms:created xsi:type="dcterms:W3CDTF">2022-09-14T06:52:16Z</dcterms:created>
  <dcterms:modified xsi:type="dcterms:W3CDTF">2023-09-20T12:50:42Z</dcterms:modified>
</cp:coreProperties>
</file>