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pitchFamily="2" charset="0"/>
      <p:regular r:id="rId32"/>
      <p:bold r:id="rId33"/>
      <p:italic r:id="rId34"/>
      <p:boldItalic r:id="rId35"/>
    </p:embeddedFont>
    <p:embeddedFont>
      <p:font typeface="Nunito Sans SemiBold" pitchFamily="2" charset="0"/>
      <p:regular r:id="rId36"/>
      <p:bold r:id="rId37"/>
      <p:italic r:id="rId38"/>
      <p:boldItalic r:id="rId39"/>
    </p:embeddedFont>
    <p:embeddedFont>
      <p:font typeface="Nunito SemiBold"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WAY8iKfDV08h0bieAxJ7MMRj6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r>
              <a:rPr lang="en-GB"/>
              <a:t>Question styles include: </a:t>
            </a:r>
            <a:endParaRPr/>
          </a:p>
          <a:p>
            <a:pPr marL="457200" lvl="0" indent="-298450" algn="l" rtl="0">
              <a:lnSpc>
                <a:spcPct val="100000"/>
              </a:lnSpc>
              <a:spcBef>
                <a:spcPts val="0"/>
              </a:spcBef>
              <a:spcAft>
                <a:spcPts val="0"/>
              </a:spcAft>
              <a:buSzPts val="1100"/>
              <a:buFont typeface="Arial"/>
              <a:buChar char="-"/>
            </a:pPr>
            <a:r>
              <a:rPr lang="en-GB"/>
              <a:t>Multiple choice questions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a:t>
            </a:r>
            <a:endParaRPr/>
          </a:p>
          <a:p>
            <a:pPr marL="457200" lvl="0" indent="-298450" algn="l" rtl="0">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6% of questions: summarising main ideas from more than one paragraph.</a:t>
            </a:r>
            <a:endParaRPr/>
          </a:p>
          <a:p>
            <a:pPr marL="158750" lvl="0" indent="0" algn="l" rtl="0">
              <a:lnSpc>
                <a:spcPct val="100000"/>
              </a:lnSpc>
              <a:spcBef>
                <a:spcPts val="0"/>
              </a:spcBef>
              <a:spcAft>
                <a:spcPts val="0"/>
              </a:spcAft>
              <a:buSzPts val="1100"/>
              <a:buNone/>
            </a:pPr>
            <a:r>
              <a:rPr lang="en-GB"/>
              <a:t>2% of questions: making comparisons within the text</a:t>
            </a:r>
            <a:endParaRPr/>
          </a:p>
          <a:p>
            <a:pPr marL="158750" lvl="0" indent="0" algn="l" rtl="0">
              <a:lnSpc>
                <a:spcPct val="100000"/>
              </a:lnSpc>
              <a:spcBef>
                <a:spcPts val="0"/>
              </a:spcBef>
              <a:spcAft>
                <a:spcPts val="0"/>
              </a:spcAft>
              <a:buSzPts val="1100"/>
              <a:buNone/>
            </a:pPr>
            <a:r>
              <a:rPr lang="en-GB"/>
              <a:t>2% of questions: Identify and / or explain how meaning is enhanced through choice of words and phrases.</a:t>
            </a:r>
            <a:endParaRPr/>
          </a:p>
          <a:p>
            <a:pPr marL="158750" lvl="0" indent="0" algn="l" rtl="0">
              <a:lnSpc>
                <a:spcPct val="100000"/>
              </a:lnSpc>
              <a:spcBef>
                <a:spcPts val="0"/>
              </a:spcBef>
              <a:spcAft>
                <a:spcPts val="0"/>
              </a:spcAft>
              <a:buSzPts val="1100"/>
              <a:buNone/>
            </a:pPr>
            <a:r>
              <a:rPr lang="en-GB"/>
              <a:t>Example questions to ask at home:</a:t>
            </a:r>
            <a:endParaRPr/>
          </a:p>
          <a:p>
            <a:pPr marL="457200" lvl="0" indent="-298450" algn="l" rtl="0">
              <a:lnSpc>
                <a:spcPct val="100000"/>
              </a:lnSpc>
              <a:spcBef>
                <a:spcPts val="0"/>
              </a:spcBef>
              <a:spcAft>
                <a:spcPts val="0"/>
              </a:spcAft>
              <a:buSzPts val="1100"/>
              <a:buFont typeface="Arial"/>
              <a:buChar char="-"/>
            </a:pPr>
            <a:r>
              <a:rPr lang="en-GB"/>
              <a:t>What does this word mean? </a:t>
            </a:r>
            <a:endParaRPr/>
          </a:p>
          <a:p>
            <a:pPr marL="457200" lvl="0" indent="-298450" algn="l" rtl="0">
              <a:lnSpc>
                <a:spcPct val="100000"/>
              </a:lnSpc>
              <a:spcBef>
                <a:spcPts val="0"/>
              </a:spcBef>
              <a:spcAft>
                <a:spcPts val="0"/>
              </a:spcAft>
              <a:buSzPts val="1100"/>
              <a:buFont typeface="Arial"/>
              <a:buChar char="-"/>
            </a:pPr>
            <a:r>
              <a:rPr lang="en-GB"/>
              <a:t>Which word in this paragraph is the closest in meaning to…?</a:t>
            </a:r>
            <a:endParaRPr/>
          </a:p>
          <a:p>
            <a:pPr marL="457200" lvl="0" indent="-298450" algn="l" rtl="0">
              <a:lnSpc>
                <a:spcPct val="100000"/>
              </a:lnSpc>
              <a:spcBef>
                <a:spcPts val="0"/>
              </a:spcBef>
              <a:spcAft>
                <a:spcPts val="0"/>
              </a:spcAft>
              <a:buSzPts val="1100"/>
              <a:buFont typeface="Arial"/>
              <a:buChar char="-"/>
            </a:pPr>
            <a:r>
              <a:rPr lang="en-GB"/>
              <a:t>What [character] doing when [event] happened?</a:t>
            </a:r>
            <a:endParaRPr/>
          </a:p>
          <a:p>
            <a:pPr marL="457200" lvl="0" indent="-298450" algn="l" rtl="0">
              <a:lnSpc>
                <a:spcPct val="100000"/>
              </a:lnSpc>
              <a:spcBef>
                <a:spcPts val="0"/>
              </a:spcBef>
              <a:spcAft>
                <a:spcPts val="0"/>
              </a:spcAft>
              <a:buSzPts val="1100"/>
              <a:buFont typeface="Arial"/>
              <a:buChar char="-"/>
            </a:pPr>
            <a:r>
              <a:rPr lang="en-GB"/>
              <a:t>True or false questions about a paragraph/ text.</a:t>
            </a:r>
            <a:endParaRPr/>
          </a:p>
          <a:p>
            <a:pPr marL="457200" lvl="0" indent="-298450" algn="l" rtl="0">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marL="158750" lvl="0" indent="0" algn="l" rtl="0">
              <a:lnSpc>
                <a:spcPct val="100000"/>
              </a:lnSpc>
              <a:spcBef>
                <a:spcPts val="0"/>
              </a:spcBef>
              <a:spcAft>
                <a:spcPts val="0"/>
              </a:spcAft>
              <a:buSzPts val="1100"/>
              <a:buNone/>
            </a:pPr>
            <a:r>
              <a:rPr lang="en-GB"/>
              <a:t>Answers should always be given in their simplest form unless stated otherwise.</a:t>
            </a:r>
            <a:endParaRPr/>
          </a:p>
          <a:p>
            <a:pPr marL="158750" lvl="0" indent="0" algn="l" rtl="0">
              <a:lnSpc>
                <a:spcPct val="100000"/>
              </a:lnSpc>
              <a:spcBef>
                <a:spcPts val="0"/>
              </a:spcBef>
              <a:spcAft>
                <a:spcPts val="0"/>
              </a:spcAft>
              <a:buSzPts val="1100"/>
              <a:buNone/>
            </a:pPr>
            <a:r>
              <a:rPr lang="en-GB"/>
              <a:t>Note that for question 26, equivalent fractions or the exact decimal are accepted.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It may also be appropriate to discuss if there are any changes at home that could add stress to the child (e.g. moving house, a new sibling, recent bereavement).</a:t>
            </a:r>
            <a:endParaRPr/>
          </a:p>
          <a:p>
            <a:pPr marL="158750" lvl="0" indent="0" algn="l" rtl="0">
              <a:lnSpc>
                <a:spcPct val="100000"/>
              </a:lnSpc>
              <a:spcBef>
                <a:spcPts val="0"/>
              </a:spcBef>
              <a:spcAft>
                <a:spcPts val="0"/>
              </a:spcAft>
              <a:buSzPts val="1100"/>
              <a:buNone/>
            </a:pPr>
            <a:r>
              <a:rPr lang="en-GB"/>
              <a:t>There may be media coverage around the SATs, parents may want to discuss this with their children (positive or negative).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DfE Key Stage 2 access arrangements guidance (https://www.gov.uk/government/publications/key-stage-2-tests-access-arrangements) gives more details on this, including which arrangements need prior permission. </a:t>
            </a:r>
            <a:endParaRPr/>
          </a:p>
          <a:p>
            <a:pPr marL="158750" lvl="0" indent="0" algn="l" rtl="0">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marL="158750" lvl="0" indent="0" algn="l" rtl="0">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There is no separate test that would indicate a pupil is working above the national standard.</a:t>
            </a:r>
            <a:endParaRPr/>
          </a:p>
          <a:p>
            <a:pPr marL="158750" lvl="0" indent="0" algn="l" rtl="0">
              <a:lnSpc>
                <a:spcPct val="100000"/>
              </a:lnSpc>
              <a:spcBef>
                <a:spcPts val="0"/>
              </a:spcBef>
              <a:spcAft>
                <a:spcPts val="0"/>
              </a:spcAft>
              <a:buSzPts val="1100"/>
              <a:buNone/>
            </a:pPr>
            <a:r>
              <a:rPr lang="en-GB"/>
              <a:t>A scaled score of less than 99 would indicate a pupil is working below the national standard. </a:t>
            </a:r>
            <a:endParaRPr/>
          </a:p>
          <a:p>
            <a:pPr marL="158750" lvl="0" indent="0" algn="l" rtl="0">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question types include:</a:t>
            </a:r>
            <a:endParaRPr/>
          </a:p>
          <a:p>
            <a:pPr marL="457200" lvl="0" indent="-298450" algn="l" rtl="0">
              <a:lnSpc>
                <a:spcPct val="100000"/>
              </a:lnSpc>
              <a:spcBef>
                <a:spcPts val="0"/>
              </a:spcBef>
              <a:spcAft>
                <a:spcPts val="0"/>
              </a:spcAft>
              <a:buSzPts val="1100"/>
              <a:buFont typeface="Arial"/>
              <a:buChar char="-"/>
            </a:pPr>
            <a:r>
              <a:rPr lang="en-GB"/>
              <a:t>Circling</a:t>
            </a:r>
            <a:endParaRPr/>
          </a:p>
          <a:p>
            <a:pPr marL="457200" lvl="0" indent="-298450" algn="l" rtl="0">
              <a:lnSpc>
                <a:spcPct val="100000"/>
              </a:lnSpc>
              <a:spcBef>
                <a:spcPts val="0"/>
              </a:spcBef>
              <a:spcAft>
                <a:spcPts val="0"/>
              </a:spcAft>
              <a:buSzPts val="1100"/>
              <a:buFont typeface="Arial"/>
              <a:buChar char="-"/>
            </a:pPr>
            <a:r>
              <a:rPr lang="en-GB"/>
              <a:t>Drawing lines to connect</a:t>
            </a:r>
            <a:endParaRPr/>
          </a:p>
          <a:p>
            <a:pPr marL="457200" lvl="0" indent="-298450" algn="l" rtl="0">
              <a:lnSpc>
                <a:spcPct val="100000"/>
              </a:lnSpc>
              <a:spcBef>
                <a:spcPts val="0"/>
              </a:spcBef>
              <a:spcAft>
                <a:spcPts val="0"/>
              </a:spcAft>
              <a:buSzPts val="1100"/>
              <a:buFont typeface="Arial"/>
              <a:buChar char="-"/>
            </a:pPr>
            <a:r>
              <a:rPr lang="en-GB"/>
              <a:t>Multiple choice questions (including ticking tables)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GPS SATs paper. </a:t>
            </a:r>
            <a:br>
              <a:rPr lang="en-GB"/>
            </a:br>
            <a:r>
              <a:rPr lang="en-GB"/>
              <a:t>For question 43 the answer scheme details 2 correct answers and answers that should not be accepted (e.g. misspellings of verb forms or errors in punctuation or capitalisation.)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Spelling SATs paper.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6" name="Google Shape;1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33"/>
          <p:cNvPicPr preferRelativeResize="0"/>
          <p:nvPr/>
        </p:nvPicPr>
        <p:blipFill rotWithShape="1">
          <a:blip r:embed="rId2">
            <a:alphaModFix/>
          </a:blip>
          <a:src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34"/>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4"/>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34"/>
          <p:cNvPicPr preferRelativeResize="0"/>
          <p:nvPr/>
        </p:nvPicPr>
        <p:blipFill rotWithShape="1">
          <a:blip r:embed="rId2">
            <a:alphaModFix/>
          </a:blip>
          <a:srcRect/>
          <a:stretch/>
        </p:blipFill>
        <p:spPr>
          <a:xfrm>
            <a:off x="4028000" y="1335094"/>
            <a:ext cx="1011651" cy="892000"/>
          </a:xfrm>
          <a:prstGeom prst="rect">
            <a:avLst/>
          </a:prstGeom>
          <a:noFill/>
          <a:ln>
            <a:noFill/>
          </a:ln>
        </p:spPr>
      </p:pic>
      <p:sp>
        <p:nvSpPr>
          <p:cNvPr id="23" name="Google Shape;23;p34"/>
          <p:cNvSpPr txBox="1">
            <a:spLocks noGrp="1"/>
          </p:cNvSpPr>
          <p:nvPr>
            <p:ph type="title"/>
          </p:nvPr>
        </p:nvSpPr>
        <p:spPr>
          <a:xfrm>
            <a:off x="311700" y="2636725"/>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100"/>
              <a:buFont typeface="Nunito"/>
              <a:buNone/>
              <a:defRPr sz="3100">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Nunito Sans SemiBold"/>
              <a:buChar char="●"/>
              <a:defRPr sz="1800" b="0" i="0" u="none" strike="noStrike" cap="none">
                <a:solidFill>
                  <a:schemeClr val="dk2"/>
                </a:solidFill>
                <a:latin typeface="Nunito Sans SemiBold"/>
                <a:ea typeface="Nunito Sans SemiBold"/>
                <a:cs typeface="Nunito Sans SemiBold"/>
                <a:sym typeface="Nunito Sans SemiBold"/>
              </a:defRPr>
            </a:lvl1pPr>
            <a:lvl2pPr marL="914400" marR="0" lvl="1"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4pPr>
            <a:lvl5pPr marL="2286000" marR="0" lvl="4"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5pPr>
            <a:lvl6pPr marL="2743200" marR="0" lvl="5"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6pPr>
            <a:lvl7pPr marL="3200400" marR="0" lvl="6"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7pPr>
            <a:lvl8pPr marL="3657600" marR="0" lvl="7"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8pPr>
            <a:lvl9pPr marL="4114800" marR="0" lvl="8" indent="-317500" algn="l" rtl="0">
              <a:lnSpc>
                <a:spcPct val="115000"/>
              </a:lnSpc>
              <a:spcBef>
                <a:spcPts val="1600"/>
              </a:spcBef>
              <a:spcAft>
                <a:spcPts val="160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27"/>
        <p:cNvGrpSpPr/>
        <p:nvPr/>
      </p:nvGrpSpPr>
      <p:grpSpPr>
        <a:xfrm>
          <a:off x="0" y="0"/>
          <a:ext cx="0" cy="0"/>
          <a:chOff x="0" y="0"/>
          <a:chExt cx="0" cy="0"/>
        </a:xfrm>
      </p:grpSpPr>
      <p:sp>
        <p:nvSpPr>
          <p:cNvPr id="29" name="Google Shape;29;p1"/>
          <p:cNvSpPr txBox="1">
            <a:spLocks noGrp="1"/>
          </p:cNvSpPr>
          <p:nvPr>
            <p:ph type="ctrTitle"/>
          </p:nvPr>
        </p:nvSpPr>
        <p:spPr>
          <a:xfrm>
            <a:off x="311700" y="2836625"/>
            <a:ext cx="8520600" cy="141672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endParaRPr dirty="0">
              <a:solidFill>
                <a:schemeClr val="lt1"/>
              </a:solidFill>
              <a:latin typeface="Arial"/>
              <a:ea typeface="Arial"/>
              <a:cs typeface="Arial"/>
              <a:sym typeface="Arial"/>
            </a:endParaRPr>
          </a:p>
          <a:p>
            <a:pPr marL="0" lvl="0" indent="0" algn="ctr" rtl="0">
              <a:lnSpc>
                <a:spcPct val="100000"/>
              </a:lnSpc>
              <a:spcBef>
                <a:spcPts val="0"/>
              </a:spcBef>
              <a:spcAft>
                <a:spcPts val="0"/>
              </a:spcAft>
              <a:buSzPts val="5200"/>
              <a:buNone/>
            </a:pPr>
            <a:endParaRPr sz="4800" dirty="0">
              <a:solidFill>
                <a:schemeClr val="lt1"/>
              </a:solidFill>
              <a:latin typeface="Arial"/>
              <a:ea typeface="Arial"/>
              <a:cs typeface="Arial"/>
              <a:sym typeface="Arial"/>
            </a:endParaRPr>
          </a:p>
          <a:p>
            <a:pPr marL="0" lvl="0" indent="0" algn="ctr" rtl="0">
              <a:lnSpc>
                <a:spcPct val="100000"/>
              </a:lnSpc>
              <a:spcBef>
                <a:spcPts val="0"/>
              </a:spcBef>
              <a:spcAft>
                <a:spcPts val="0"/>
              </a:spcAft>
              <a:buSzPts val="5200"/>
              <a:buNone/>
            </a:pPr>
            <a:r>
              <a:rPr lang="en-GB" sz="4000" dirty="0">
                <a:solidFill>
                  <a:schemeClr val="lt1"/>
                </a:solidFill>
                <a:latin typeface="Arial"/>
                <a:ea typeface="Arial"/>
                <a:cs typeface="Arial"/>
                <a:sym typeface="Arial"/>
              </a:rPr>
              <a:t>Year 6 SATs 202</a:t>
            </a:r>
            <a:r>
              <a:rPr lang="en-GB" sz="4000" dirty="0">
                <a:solidFill>
                  <a:schemeClr val="lt1"/>
                </a:solidFill>
              </a:rPr>
              <a:t>6</a:t>
            </a:r>
            <a:r>
              <a:rPr lang="en-GB" sz="4000" dirty="0">
                <a:solidFill>
                  <a:schemeClr val="lt1"/>
                </a:solidFill>
                <a:latin typeface="Arial"/>
                <a:ea typeface="Arial"/>
                <a:cs typeface="Arial"/>
                <a:sym typeface="Arial"/>
              </a:rPr>
              <a:t> Presentation for Parents, Carers &amp; Guardians</a:t>
            </a:r>
            <a:endParaRPr sz="3800"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2245D61A-72B7-4F39-AD30-7EE6A34FF8BF}"/>
              </a:ext>
            </a:extLst>
          </p:cNvPr>
          <p:cNvPicPr>
            <a:picLocks noChangeAspect="1"/>
          </p:cNvPicPr>
          <p:nvPr/>
        </p:nvPicPr>
        <p:blipFill>
          <a:blip r:embed="rId3"/>
          <a:stretch>
            <a:fillRect/>
          </a:stretch>
        </p:blipFill>
        <p:spPr>
          <a:xfrm>
            <a:off x="2691482" y="592066"/>
            <a:ext cx="3074401" cy="5961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Tuesday 12</a:t>
            </a:r>
            <a:r>
              <a:rPr lang="en-GB" baseline="30000"/>
              <a:t>th</a:t>
            </a:r>
            <a:r>
              <a:rPr lang="en-GB"/>
              <a:t> May </a:t>
            </a:r>
            <a:endParaRPr/>
          </a:p>
        </p:txBody>
      </p:sp>
      <p:sp>
        <p:nvSpPr>
          <p:cNvPr id="101" name="Google Shape;101;p10"/>
          <p:cNvSpPr txBox="1">
            <a:spLocks noGrp="1"/>
          </p:cNvSpPr>
          <p:nvPr>
            <p:ph type="body" idx="1"/>
          </p:nvPr>
        </p:nvSpPr>
        <p:spPr>
          <a:xfrm>
            <a:off x="311699" y="739302"/>
            <a:ext cx="8520601"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There is one reading test that lasts for </a:t>
            </a:r>
            <a:r>
              <a:rPr lang="en-GB">
                <a:solidFill>
                  <a:srgbClr val="283593"/>
                </a:solidFill>
              </a:rPr>
              <a:t>60 minutes</a:t>
            </a:r>
            <a:r>
              <a:rPr lang="en-GB"/>
              <a:t>. </a:t>
            </a:r>
            <a:endParaRPr/>
          </a:p>
          <a:p>
            <a:pPr marL="114300" lvl="0" indent="0" algn="l" rtl="0">
              <a:lnSpc>
                <a:spcPct val="115000"/>
              </a:lnSpc>
              <a:spcBef>
                <a:spcPts val="0"/>
              </a:spcBef>
              <a:spcAft>
                <a:spcPts val="0"/>
              </a:spcAft>
              <a:buSzPts val="180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endParaRPr/>
          </a:p>
          <a:p>
            <a:pPr marL="114300" lvl="0" indent="0" algn="l" rtl="0">
              <a:lnSpc>
                <a:spcPct val="115000"/>
              </a:lnSpc>
              <a:spcBef>
                <a:spcPts val="0"/>
              </a:spcBef>
              <a:spcAft>
                <a:spcPts val="0"/>
              </a:spcAft>
              <a:buSzPts val="1800"/>
              <a:buNone/>
            </a:pPr>
            <a:endParaRPr sz="1000"/>
          </a:p>
          <a:p>
            <a:pPr marL="114300" lvl="0" indent="0" algn="l" rtl="0">
              <a:lnSpc>
                <a:spcPct val="115000"/>
              </a:lnSpc>
              <a:spcBef>
                <a:spcPts val="0"/>
              </a:spcBef>
              <a:spcAft>
                <a:spcPts val="0"/>
              </a:spcAft>
              <a:buSzPts val="1800"/>
              <a:buNone/>
            </a:pPr>
            <a:r>
              <a:rPr lang="en-GB"/>
              <a:t>The test covers the following areas (known as Content Domains): </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Give/ explain the meaning of words in context;</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Retrieve and record information/ identify key details from fiction and non-fiction;</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Summarise main ideas from more than one paragraph;</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Make inferences from the text/ explain and justify inferences with evidence from the text;</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Predict what might happen from details stated and implied;</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Identify/ explain how information/ narrative content is related and contributes to meaning as a whole; </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Identify/ explain how meaning is enhanced through choice of words and phrases;</a:t>
            </a:r>
            <a:endParaRPr/>
          </a:p>
          <a:p>
            <a:pPr marL="457200" lvl="0" indent="-342900" algn="l" rtl="0">
              <a:lnSpc>
                <a:spcPct val="115000"/>
              </a:lnSpc>
              <a:spcBef>
                <a:spcPts val="0"/>
              </a:spcBef>
              <a:spcAft>
                <a:spcPts val="0"/>
              </a:spcAft>
              <a:buSzPts val="1800"/>
              <a:buFont typeface="Nunito"/>
              <a:buChar char="●"/>
            </a:pPr>
            <a:r>
              <a:rPr lang="en-GB" sz="1400">
                <a:solidFill>
                  <a:srgbClr val="283593"/>
                </a:solidFill>
              </a:rPr>
              <a:t>Make comparisons within the text. </a:t>
            </a:r>
            <a:endParaRPr/>
          </a:p>
        </p:txBody>
      </p:sp>
      <p:sp>
        <p:nvSpPr>
          <p:cNvPr id="102" name="Google Shape;10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08" name="Google Shape;108;p11"/>
          <p:cNvSpPr txBox="1">
            <a:spLocks noGrp="1"/>
          </p:cNvSpPr>
          <p:nvPr>
            <p:ph type="body" idx="1"/>
          </p:nvPr>
        </p:nvSpPr>
        <p:spPr>
          <a:xfrm>
            <a:off x="311699" y="739302"/>
            <a:ext cx="8520601" cy="66295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reading SATs paper requires a range of answer styles.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a:t>
            </a:r>
            <a:endParaRPr/>
          </a:p>
        </p:txBody>
      </p:sp>
      <p:sp>
        <p:nvSpPr>
          <p:cNvPr id="109" name="Google Shape;10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pic>
        <p:nvPicPr>
          <p:cNvPr id="110" name="Google Shape;110;p11"/>
          <p:cNvPicPr preferRelativeResize="0"/>
          <p:nvPr/>
        </p:nvPicPr>
        <p:blipFill>
          <a:blip r:embed="rId3">
            <a:alphaModFix/>
          </a:blip>
          <a:stretch>
            <a:fillRect/>
          </a:stretch>
        </p:blipFill>
        <p:spPr>
          <a:xfrm>
            <a:off x="253425" y="1885101"/>
            <a:ext cx="2240550" cy="1962180"/>
          </a:xfrm>
          <a:prstGeom prst="rect">
            <a:avLst/>
          </a:prstGeom>
          <a:noFill/>
          <a:ln>
            <a:noFill/>
          </a:ln>
        </p:spPr>
      </p:pic>
      <p:pic>
        <p:nvPicPr>
          <p:cNvPr id="111" name="Google Shape;111;p11"/>
          <p:cNvPicPr preferRelativeResize="0"/>
          <p:nvPr/>
        </p:nvPicPr>
        <p:blipFill>
          <a:blip r:embed="rId4">
            <a:alphaModFix/>
          </a:blip>
          <a:stretch>
            <a:fillRect/>
          </a:stretch>
        </p:blipFill>
        <p:spPr>
          <a:xfrm>
            <a:off x="2493975" y="3410849"/>
            <a:ext cx="3911126" cy="1489076"/>
          </a:xfrm>
          <a:prstGeom prst="rect">
            <a:avLst/>
          </a:prstGeom>
          <a:noFill/>
          <a:ln>
            <a:noFill/>
          </a:ln>
        </p:spPr>
      </p:pic>
      <p:pic>
        <p:nvPicPr>
          <p:cNvPr id="112" name="Google Shape;112;p11"/>
          <p:cNvPicPr preferRelativeResize="0"/>
          <p:nvPr/>
        </p:nvPicPr>
        <p:blipFill>
          <a:blip r:embed="rId5">
            <a:alphaModFix/>
          </a:blip>
          <a:stretch>
            <a:fillRect/>
          </a:stretch>
        </p:blipFill>
        <p:spPr>
          <a:xfrm>
            <a:off x="4827325" y="1148896"/>
            <a:ext cx="3911124" cy="2261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18" name="Google Shape;118;p12"/>
          <p:cNvSpPr txBox="1">
            <a:spLocks noGrp="1"/>
          </p:cNvSpPr>
          <p:nvPr>
            <p:ph type="body" idx="1"/>
          </p:nvPr>
        </p:nvSpPr>
        <p:spPr>
          <a:xfrm>
            <a:off x="311699" y="739301"/>
            <a:ext cx="4230683" cy="49823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19" name="Google Shape;1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pic>
        <p:nvPicPr>
          <p:cNvPr id="120" name="Google Shape;120;p12"/>
          <p:cNvPicPr preferRelativeResize="0"/>
          <p:nvPr/>
        </p:nvPicPr>
        <p:blipFill>
          <a:blip r:embed="rId3">
            <a:alphaModFix/>
          </a:blip>
          <a:stretch>
            <a:fillRect/>
          </a:stretch>
        </p:blipFill>
        <p:spPr>
          <a:xfrm>
            <a:off x="4926250" y="207262"/>
            <a:ext cx="4013724" cy="1619950"/>
          </a:xfrm>
          <a:prstGeom prst="rect">
            <a:avLst/>
          </a:prstGeom>
          <a:noFill/>
          <a:ln>
            <a:noFill/>
          </a:ln>
        </p:spPr>
      </p:pic>
      <p:pic>
        <p:nvPicPr>
          <p:cNvPr id="121" name="Google Shape;121;p12"/>
          <p:cNvPicPr preferRelativeResize="0"/>
          <p:nvPr/>
        </p:nvPicPr>
        <p:blipFill>
          <a:blip r:embed="rId4">
            <a:alphaModFix/>
          </a:blip>
          <a:stretch>
            <a:fillRect/>
          </a:stretch>
        </p:blipFill>
        <p:spPr>
          <a:xfrm>
            <a:off x="311700" y="1115775"/>
            <a:ext cx="3223475" cy="2105275"/>
          </a:xfrm>
          <a:prstGeom prst="rect">
            <a:avLst/>
          </a:prstGeom>
          <a:noFill/>
          <a:ln>
            <a:noFill/>
          </a:ln>
        </p:spPr>
      </p:pic>
      <p:pic>
        <p:nvPicPr>
          <p:cNvPr id="122" name="Google Shape;122;p12"/>
          <p:cNvPicPr preferRelativeResize="0"/>
          <p:nvPr/>
        </p:nvPicPr>
        <p:blipFill>
          <a:blip r:embed="rId5">
            <a:alphaModFix/>
          </a:blip>
          <a:stretch>
            <a:fillRect/>
          </a:stretch>
        </p:blipFill>
        <p:spPr>
          <a:xfrm>
            <a:off x="4576325" y="1536025"/>
            <a:ext cx="3896127" cy="3369600"/>
          </a:xfrm>
          <a:prstGeom prst="rect">
            <a:avLst/>
          </a:prstGeom>
          <a:noFill/>
          <a:ln>
            <a:noFill/>
          </a:ln>
        </p:spPr>
      </p:pic>
      <p:pic>
        <p:nvPicPr>
          <p:cNvPr id="123" name="Google Shape;123;p12"/>
          <p:cNvPicPr preferRelativeResize="0"/>
          <p:nvPr/>
        </p:nvPicPr>
        <p:blipFill>
          <a:blip r:embed="rId6">
            <a:alphaModFix/>
          </a:blip>
          <a:stretch>
            <a:fillRect/>
          </a:stretch>
        </p:blipFill>
        <p:spPr>
          <a:xfrm>
            <a:off x="879875" y="3009175"/>
            <a:ext cx="3525501" cy="1819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29" name="Google Shape;129;p13"/>
          <p:cNvSpPr txBox="1">
            <a:spLocks noGrp="1"/>
          </p:cNvSpPr>
          <p:nvPr>
            <p:ph type="body" idx="1"/>
          </p:nvPr>
        </p:nvSpPr>
        <p:spPr>
          <a:xfrm>
            <a:off x="311699" y="739302"/>
            <a:ext cx="8520601" cy="698729"/>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a:p>
            <a:pPr marL="114300" lvl="0" indent="0" algn="l" rtl="0">
              <a:lnSpc>
                <a:spcPct val="115000"/>
              </a:lnSpc>
              <a:spcBef>
                <a:spcPts val="0"/>
              </a:spcBef>
              <a:spcAft>
                <a:spcPts val="0"/>
              </a:spcAft>
              <a:buSzPts val="1800"/>
              <a:buNone/>
            </a:pPr>
            <a:r>
              <a:rPr lang="en-GB"/>
              <a:t>3 mark question</a:t>
            </a:r>
            <a:endParaRPr/>
          </a:p>
        </p:txBody>
      </p:sp>
      <p:sp>
        <p:nvSpPr>
          <p:cNvPr id="130" name="Google Shape;13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pic>
        <p:nvPicPr>
          <p:cNvPr id="131" name="Google Shape;131;p13"/>
          <p:cNvPicPr preferRelativeResize="0"/>
          <p:nvPr/>
        </p:nvPicPr>
        <p:blipFill>
          <a:blip r:embed="rId3">
            <a:alphaModFix/>
          </a:blip>
          <a:stretch>
            <a:fillRect/>
          </a:stretch>
        </p:blipFill>
        <p:spPr>
          <a:xfrm>
            <a:off x="459325" y="1535300"/>
            <a:ext cx="3473625" cy="2644776"/>
          </a:xfrm>
          <a:prstGeom prst="rect">
            <a:avLst/>
          </a:prstGeom>
          <a:noFill/>
          <a:ln>
            <a:noFill/>
          </a:ln>
        </p:spPr>
      </p:pic>
      <p:pic>
        <p:nvPicPr>
          <p:cNvPr id="132" name="Google Shape;132;p13"/>
          <p:cNvPicPr preferRelativeResize="0"/>
          <p:nvPr/>
        </p:nvPicPr>
        <p:blipFill>
          <a:blip r:embed="rId4">
            <a:alphaModFix/>
          </a:blip>
          <a:stretch>
            <a:fillRect/>
          </a:stretch>
        </p:blipFill>
        <p:spPr>
          <a:xfrm>
            <a:off x="3932950" y="137525"/>
            <a:ext cx="2990824" cy="3718729"/>
          </a:xfrm>
          <a:prstGeom prst="rect">
            <a:avLst/>
          </a:prstGeom>
          <a:noFill/>
          <a:ln>
            <a:noFill/>
          </a:ln>
        </p:spPr>
      </p:pic>
      <p:pic>
        <p:nvPicPr>
          <p:cNvPr id="133" name="Google Shape;133;p13"/>
          <p:cNvPicPr preferRelativeResize="0"/>
          <p:nvPr/>
        </p:nvPicPr>
        <p:blipFill>
          <a:blip r:embed="rId5">
            <a:alphaModFix/>
          </a:blip>
          <a:stretch>
            <a:fillRect/>
          </a:stretch>
        </p:blipFill>
        <p:spPr>
          <a:xfrm>
            <a:off x="6471226" y="1438025"/>
            <a:ext cx="2629149" cy="350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39" name="Google Shape;139;p14"/>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Since the current testing formation for the SATs began in 2016, there has been a tendency for three types of questions to be the most popular.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In the 2025 Reading SATs paper,</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12% of marks could be gained from answering questions involving giving and explaining the meaning of words in context;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30% of marks could be gained from answering questions involving retrieving and recording information or identifying key details from a text;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48% of marks could be gained from answering questions involving making inferences from a text and justifying inferences with text evidence.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When reading with your child at home try focusing on these types of questions. </a:t>
            </a:r>
            <a:endParaRPr/>
          </a:p>
          <a:p>
            <a:pPr marL="457200" lvl="0" indent="-228600" algn="l" rtl="0">
              <a:lnSpc>
                <a:spcPct val="115000"/>
              </a:lnSpc>
              <a:spcBef>
                <a:spcPts val="0"/>
              </a:spcBef>
              <a:spcAft>
                <a:spcPts val="0"/>
              </a:spcAft>
              <a:buSzPts val="1800"/>
              <a:buFont typeface="Nunito"/>
              <a:buNone/>
            </a:pPr>
            <a:endParaRPr/>
          </a:p>
        </p:txBody>
      </p:sp>
      <p:sp>
        <p:nvSpPr>
          <p:cNvPr id="140" name="Google Shape;14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Wednesday 13</a:t>
            </a:r>
            <a:r>
              <a:rPr lang="en-GB" baseline="30000"/>
              <a:t>th</a:t>
            </a:r>
            <a:r>
              <a:rPr lang="en-GB"/>
              <a:t> May and Thursday 14</a:t>
            </a:r>
            <a:r>
              <a:rPr lang="en-GB" baseline="30000"/>
              <a:t>th</a:t>
            </a:r>
            <a:r>
              <a:rPr lang="en-GB"/>
              <a:t> May</a:t>
            </a:r>
            <a:endParaRPr/>
          </a:p>
        </p:txBody>
      </p:sp>
      <p:sp>
        <p:nvSpPr>
          <p:cNvPr id="146" name="Google Shape;146;p15"/>
          <p:cNvSpPr txBox="1">
            <a:spLocks noGrp="1"/>
          </p:cNvSpPr>
          <p:nvPr>
            <p:ph type="body" idx="1"/>
          </p:nvPr>
        </p:nvSpPr>
        <p:spPr>
          <a:xfrm>
            <a:off x="311700" y="739302"/>
            <a:ext cx="8520600" cy="332469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assessments consist of three tests.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Arithmetic (30 minutes) – Wednesday 13</a:t>
            </a:r>
            <a:r>
              <a:rPr lang="en-GB" baseline="30000"/>
              <a:t>th</a:t>
            </a:r>
            <a:r>
              <a:rPr lang="en-GB"/>
              <a:t> May</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Reasoning (40 minutes) – Wednesday 13</a:t>
            </a:r>
            <a:r>
              <a:rPr lang="en-GB" baseline="30000"/>
              <a:t>th</a:t>
            </a:r>
            <a:r>
              <a:rPr lang="en-GB"/>
              <a:t> May</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3: Reasoning (40 minutes) – Thursday 14</a:t>
            </a:r>
            <a:r>
              <a:rPr lang="en-GB" baseline="30000"/>
              <a:t>th</a:t>
            </a:r>
            <a:r>
              <a:rPr lang="en-GB"/>
              <a:t> May</a:t>
            </a:r>
            <a:endParaRPr/>
          </a:p>
        </p:txBody>
      </p:sp>
      <p:sp>
        <p:nvSpPr>
          <p:cNvPr id="147" name="Google Shape;1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53" name="Google Shape;153;p16"/>
          <p:cNvSpPr txBox="1">
            <a:spLocks noGrp="1"/>
          </p:cNvSpPr>
          <p:nvPr>
            <p:ph type="body" idx="1"/>
          </p:nvPr>
        </p:nvSpPr>
        <p:spPr>
          <a:xfrm>
            <a:off x="311700" y="739303"/>
            <a:ext cx="8520600" cy="210549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154" name="Google Shape;15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155" name="Google Shape;155;p16"/>
          <p:cNvPicPr preferRelativeResize="0"/>
          <p:nvPr/>
        </p:nvPicPr>
        <p:blipFill>
          <a:blip r:embed="rId3">
            <a:alphaModFix/>
          </a:blip>
          <a:stretch>
            <a:fillRect/>
          </a:stretch>
        </p:blipFill>
        <p:spPr>
          <a:xfrm>
            <a:off x="2405575" y="2189150"/>
            <a:ext cx="3040801" cy="2775650"/>
          </a:xfrm>
          <a:prstGeom prst="rect">
            <a:avLst/>
          </a:prstGeom>
          <a:noFill/>
          <a:ln>
            <a:noFill/>
          </a:ln>
        </p:spPr>
      </p:pic>
      <p:pic>
        <p:nvPicPr>
          <p:cNvPr id="156" name="Google Shape;156;p16"/>
          <p:cNvPicPr preferRelativeResize="0"/>
          <p:nvPr/>
        </p:nvPicPr>
        <p:blipFill>
          <a:blip r:embed="rId4">
            <a:alphaModFix/>
          </a:blip>
          <a:stretch>
            <a:fillRect/>
          </a:stretch>
        </p:blipFill>
        <p:spPr>
          <a:xfrm>
            <a:off x="5903000" y="2307600"/>
            <a:ext cx="2929301" cy="192450"/>
          </a:xfrm>
          <a:prstGeom prst="rect">
            <a:avLst/>
          </a:prstGeom>
          <a:noFill/>
          <a:ln>
            <a:noFill/>
          </a:ln>
        </p:spPr>
      </p:pic>
      <p:pic>
        <p:nvPicPr>
          <p:cNvPr id="157" name="Google Shape;157;p16"/>
          <p:cNvPicPr preferRelativeResize="0"/>
          <p:nvPr/>
        </p:nvPicPr>
        <p:blipFill>
          <a:blip r:embed="rId5">
            <a:alphaModFix/>
          </a:blip>
          <a:stretch>
            <a:fillRect/>
          </a:stretch>
        </p:blipFill>
        <p:spPr>
          <a:xfrm>
            <a:off x="5932875" y="2536800"/>
            <a:ext cx="2735952" cy="2476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63" name="Google Shape;163;p1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1 mark questions: </a:t>
            </a:r>
            <a:endParaRPr/>
          </a:p>
        </p:txBody>
      </p:sp>
      <p:sp>
        <p:nvSpPr>
          <p:cNvPr id="164" name="Google Shape;16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grpSp>
        <p:nvGrpSpPr>
          <p:cNvPr id="165" name="Google Shape;165;p17"/>
          <p:cNvGrpSpPr/>
          <p:nvPr/>
        </p:nvGrpSpPr>
        <p:grpSpPr>
          <a:xfrm>
            <a:off x="5219763" y="1644821"/>
            <a:ext cx="2682307" cy="966165"/>
            <a:chOff x="5219763" y="1644821"/>
            <a:chExt cx="2682307" cy="966165"/>
          </a:xfrm>
        </p:grpSpPr>
        <p:sp>
          <p:nvSpPr>
            <p:cNvPr id="166" name="Google Shape;166;p17"/>
            <p:cNvSpPr txBox="1"/>
            <p:nvPr/>
          </p:nvSpPr>
          <p:spPr>
            <a:xfrm>
              <a:off x="5219763" y="1644821"/>
              <a:ext cx="2434802" cy="637741"/>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Mental method: </a:t>
              </a:r>
              <a:endParaRPr/>
            </a:p>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Using known fact of 64 ÷ 8 = 8</a:t>
              </a:r>
              <a:endParaRPr/>
            </a:p>
          </p:txBody>
        </p:sp>
        <p:sp>
          <p:nvSpPr>
            <p:cNvPr id="167" name="Google Shape;167;p17"/>
            <p:cNvSpPr txBox="1"/>
            <p:nvPr/>
          </p:nvSpPr>
          <p:spPr>
            <a:xfrm>
              <a:off x="7280746" y="2333987"/>
              <a:ext cx="62132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80</a:t>
              </a:r>
              <a:endParaRPr/>
            </a:p>
          </p:txBody>
        </p:sp>
      </p:grpSp>
      <p:pic>
        <p:nvPicPr>
          <p:cNvPr id="168" name="Google Shape;168;p17"/>
          <p:cNvPicPr preferRelativeResize="0"/>
          <p:nvPr/>
        </p:nvPicPr>
        <p:blipFill>
          <a:blip r:embed="rId3">
            <a:alphaModFix/>
          </a:blip>
          <a:stretch>
            <a:fillRect/>
          </a:stretch>
        </p:blipFill>
        <p:spPr>
          <a:xfrm>
            <a:off x="537725" y="1157937"/>
            <a:ext cx="3808601" cy="1653726"/>
          </a:xfrm>
          <a:prstGeom prst="rect">
            <a:avLst/>
          </a:prstGeom>
          <a:noFill/>
          <a:ln>
            <a:noFill/>
          </a:ln>
        </p:spPr>
      </p:pic>
      <p:sp>
        <p:nvSpPr>
          <p:cNvPr id="169" name="Google Shape;169;p17"/>
          <p:cNvSpPr txBox="1"/>
          <p:nvPr/>
        </p:nvSpPr>
        <p:spPr>
          <a:xfrm>
            <a:off x="1056675" y="1595613"/>
            <a:ext cx="2905800" cy="8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Using known fact of 10% of 860 = 86</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And 5% is half of 10%</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86 </a:t>
            </a:r>
            <a:r>
              <a:rPr lang="en-GB" sz="1100">
                <a:solidFill>
                  <a:schemeClr val="dk1"/>
                </a:solidFill>
                <a:latin typeface="Nunito"/>
                <a:ea typeface="Nunito"/>
                <a:cs typeface="Nunito"/>
                <a:sym typeface="Nunito"/>
              </a:rPr>
              <a:t>÷ 2 = 43                      </a:t>
            </a: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43</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pic>
        <p:nvPicPr>
          <p:cNvPr id="170" name="Google Shape;170;p17"/>
          <p:cNvPicPr preferRelativeResize="0"/>
          <p:nvPr/>
        </p:nvPicPr>
        <p:blipFill>
          <a:blip r:embed="rId4">
            <a:alphaModFix/>
          </a:blip>
          <a:stretch>
            <a:fillRect/>
          </a:stretch>
        </p:blipFill>
        <p:spPr>
          <a:xfrm>
            <a:off x="4535750" y="1151325"/>
            <a:ext cx="3822524" cy="1666950"/>
          </a:xfrm>
          <a:prstGeom prst="rect">
            <a:avLst/>
          </a:prstGeom>
          <a:noFill/>
          <a:ln>
            <a:noFill/>
          </a:ln>
        </p:spPr>
      </p:pic>
      <p:sp>
        <p:nvSpPr>
          <p:cNvPr id="171" name="Google Shape;171;p17"/>
          <p:cNvSpPr txBox="1"/>
          <p:nvPr/>
        </p:nvSpPr>
        <p:spPr>
          <a:xfrm>
            <a:off x="5081350" y="1631625"/>
            <a:ext cx="2784000" cy="9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Known facts: 54 </a:t>
            </a:r>
            <a:r>
              <a:rPr lang="en-GB" sz="1100">
                <a:solidFill>
                  <a:schemeClr val="dk1"/>
                </a:solidFill>
                <a:latin typeface="Nunito"/>
                <a:ea typeface="Nunito"/>
                <a:cs typeface="Nunito"/>
                <a:sym typeface="Nunito"/>
              </a:rPr>
              <a:t>÷ 6 = 9</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90</a:t>
            </a:r>
            <a:endParaRPr sz="1100">
              <a:solidFill>
                <a:schemeClr val="dk1"/>
              </a:solidFill>
              <a:latin typeface="Nunito"/>
              <a:ea typeface="Nunito"/>
              <a:cs typeface="Nunito"/>
              <a:sym typeface="Nunito"/>
            </a:endParaRPr>
          </a:p>
        </p:txBody>
      </p:sp>
      <p:pic>
        <p:nvPicPr>
          <p:cNvPr id="172" name="Google Shape;172;p17"/>
          <p:cNvPicPr preferRelativeResize="0"/>
          <p:nvPr/>
        </p:nvPicPr>
        <p:blipFill>
          <a:blip r:embed="rId5">
            <a:alphaModFix/>
          </a:blip>
          <a:stretch>
            <a:fillRect/>
          </a:stretch>
        </p:blipFill>
        <p:spPr>
          <a:xfrm>
            <a:off x="4542989" y="2989925"/>
            <a:ext cx="3860710" cy="1666950"/>
          </a:xfrm>
          <a:prstGeom prst="rect">
            <a:avLst/>
          </a:prstGeom>
          <a:noFill/>
          <a:ln>
            <a:noFill/>
          </a:ln>
        </p:spPr>
      </p:pic>
      <p:sp>
        <p:nvSpPr>
          <p:cNvPr id="173" name="Google Shape;173;p17"/>
          <p:cNvSpPr txBox="1"/>
          <p:nvPr/>
        </p:nvSpPr>
        <p:spPr>
          <a:xfrm>
            <a:off x="5112425" y="3480800"/>
            <a:ext cx="28593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12 x 3 = 39</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39 x 10 = 390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390</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a:t>
            </a:r>
            <a:endParaRPr sz="1100">
              <a:solidFill>
                <a:schemeClr val="dk2"/>
              </a:solidFill>
              <a:latin typeface="Nunito Sans SemiBold"/>
              <a:ea typeface="Nunito Sans SemiBold"/>
              <a:cs typeface="Nunito Sans SemiBold"/>
              <a:sym typeface="Nunito Sans SemiBold"/>
            </a:endParaRPr>
          </a:p>
        </p:txBody>
      </p:sp>
      <p:pic>
        <p:nvPicPr>
          <p:cNvPr id="174" name="Google Shape;174;p17"/>
          <p:cNvPicPr preferRelativeResize="0"/>
          <p:nvPr/>
        </p:nvPicPr>
        <p:blipFill>
          <a:blip r:embed="rId6">
            <a:alphaModFix/>
          </a:blip>
          <a:stretch>
            <a:fillRect/>
          </a:stretch>
        </p:blipFill>
        <p:spPr>
          <a:xfrm>
            <a:off x="485625" y="3002487"/>
            <a:ext cx="3860700" cy="1660739"/>
          </a:xfrm>
          <a:prstGeom prst="rect">
            <a:avLst/>
          </a:prstGeom>
          <a:noFill/>
          <a:ln>
            <a:noFill/>
          </a:ln>
        </p:spPr>
      </p:pic>
      <p:sp>
        <p:nvSpPr>
          <p:cNvPr id="175" name="Google Shape;175;p17"/>
          <p:cNvSpPr txBox="1"/>
          <p:nvPr/>
        </p:nvSpPr>
        <p:spPr>
          <a:xfrm>
            <a:off x="1017825" y="3480800"/>
            <a:ext cx="29757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 x 1 = 5</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8 x 3 = 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 5/24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5/24 </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81" name="Google Shape;181;p1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2 mark question: </a:t>
            </a:r>
            <a:endParaRPr/>
          </a:p>
        </p:txBody>
      </p:sp>
      <p:sp>
        <p:nvSpPr>
          <p:cNvPr id="182" name="Google Shape;1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183" name="Google Shape;183;p18"/>
          <p:cNvPicPr preferRelativeResize="0"/>
          <p:nvPr/>
        </p:nvPicPr>
        <p:blipFill>
          <a:blip r:embed="rId3">
            <a:alphaModFix/>
          </a:blip>
          <a:stretch>
            <a:fillRect/>
          </a:stretch>
        </p:blipFill>
        <p:spPr>
          <a:xfrm>
            <a:off x="152400" y="1326479"/>
            <a:ext cx="4086384" cy="1966668"/>
          </a:xfrm>
          <a:prstGeom prst="rect">
            <a:avLst/>
          </a:prstGeom>
          <a:noFill/>
          <a:ln>
            <a:noFill/>
          </a:ln>
        </p:spPr>
      </p:pic>
      <p:pic>
        <p:nvPicPr>
          <p:cNvPr id="184" name="Google Shape;184;p18"/>
          <p:cNvPicPr preferRelativeResize="0"/>
          <p:nvPr/>
        </p:nvPicPr>
        <p:blipFill>
          <a:blip r:embed="rId4">
            <a:alphaModFix/>
          </a:blip>
          <a:stretch>
            <a:fillRect/>
          </a:stretch>
        </p:blipFill>
        <p:spPr>
          <a:xfrm>
            <a:off x="4238775" y="1034200"/>
            <a:ext cx="4570951" cy="33146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and 3 (Reasoning)</a:t>
            </a:r>
            <a:endParaRPr/>
          </a:p>
        </p:txBody>
      </p:sp>
      <p:sp>
        <p:nvSpPr>
          <p:cNvPr id="190" name="Google Shape;190;p19"/>
          <p:cNvSpPr txBox="1">
            <a:spLocks noGrp="1"/>
          </p:cNvSpPr>
          <p:nvPr>
            <p:ph type="body" idx="1"/>
          </p:nvPr>
        </p:nvSpPr>
        <p:spPr>
          <a:xfrm>
            <a:off x="311700" y="739302"/>
            <a:ext cx="8520600" cy="407497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13</a:t>
            </a:r>
            <a:r>
              <a:rPr lang="en-GB" baseline="30000">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14</a:t>
            </a:r>
            <a:r>
              <a:rPr lang="en-GB" baseline="30000">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and lasts for </a:t>
            </a:r>
            <a:r>
              <a:rPr lang="en-GB">
                <a:solidFill>
                  <a:srgbClr val="283593"/>
                </a:solidFill>
              </a:rPr>
              <a:t>40 minutes</a:t>
            </a:r>
            <a:r>
              <a:rPr lang="en-GB"/>
              <a:t> each.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Number and place value (including Roman numerals);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The four operations;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Geometry (properties of shape, position and direction);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Statistics;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Measurement (length, perimeter, mass, volume, time, money);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Algebra;</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Ratio and proportion;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Fractions, decimals and percentages. </a:t>
            </a:r>
            <a:endParaRPr/>
          </a:p>
        </p:txBody>
      </p:sp>
      <p:sp>
        <p:nvSpPr>
          <p:cNvPr id="191" name="Google Shape;19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are the SATs? </a:t>
            </a:r>
            <a:endParaRPr/>
          </a:p>
        </p:txBody>
      </p:sp>
      <p:sp>
        <p:nvSpPr>
          <p:cNvPr id="36" name="Google Shape;36;p2"/>
          <p:cNvSpPr txBox="1">
            <a:spLocks noGrp="1"/>
          </p:cNvSpPr>
          <p:nvPr>
            <p:ph type="body" idx="1"/>
          </p:nvPr>
        </p:nvSpPr>
        <p:spPr>
          <a:xfrm>
            <a:off x="311700" y="739302"/>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SATs are the Standardised Assessment Tests that are given to children at the end of Key Stage 2. </a:t>
            </a:r>
            <a:endParaRPr/>
          </a:p>
          <a:p>
            <a:pPr marL="457200" lvl="0" indent="-342900" algn="l" rtl="0">
              <a:lnSpc>
                <a:spcPct val="115000"/>
              </a:lnSpc>
              <a:spcBef>
                <a:spcPts val="0"/>
              </a:spcBef>
              <a:spcAft>
                <a:spcPts val="0"/>
              </a:spcAft>
              <a:buSzPts val="1800"/>
              <a:buFont typeface="Nunito"/>
              <a:buChar char="●"/>
            </a:pPr>
            <a:r>
              <a:rPr lang="en-GB"/>
              <a:t>The SATs take place over four days, starting on </a:t>
            </a:r>
            <a:r>
              <a:rPr lang="en-GB">
                <a:solidFill>
                  <a:srgbClr val="283593"/>
                </a:solidFill>
              </a:rPr>
              <a:t>Monday 11</a:t>
            </a:r>
            <a:r>
              <a:rPr lang="en-GB" baseline="30000">
                <a:solidFill>
                  <a:srgbClr val="283593"/>
                </a:solidFill>
              </a:rPr>
              <a:t>th</a:t>
            </a:r>
            <a:r>
              <a:rPr lang="en-GB">
                <a:solidFill>
                  <a:srgbClr val="283593"/>
                </a:solidFill>
              </a:rPr>
              <a:t> May </a:t>
            </a:r>
            <a:r>
              <a:rPr lang="en-GB"/>
              <a:t>ending on </a:t>
            </a:r>
            <a:r>
              <a:rPr lang="en-GB">
                <a:solidFill>
                  <a:srgbClr val="283593"/>
                </a:solidFill>
              </a:rPr>
              <a:t>Thursday 14</a:t>
            </a:r>
            <a:r>
              <a:rPr lang="en-GB" baseline="30000">
                <a:solidFill>
                  <a:srgbClr val="283593"/>
                </a:solidFill>
              </a:rPr>
              <a:t>th</a:t>
            </a:r>
            <a:r>
              <a:rPr lang="en-GB">
                <a:solidFill>
                  <a:srgbClr val="283593"/>
                </a:solidFill>
              </a:rPr>
              <a:t> May.</a:t>
            </a:r>
            <a:endParaRPr/>
          </a:p>
          <a:p>
            <a:pPr marL="457200" lvl="0" indent="-342900" algn="l" rtl="0">
              <a:lnSpc>
                <a:spcPct val="115000"/>
              </a:lnSpc>
              <a:spcBef>
                <a:spcPts val="0"/>
              </a:spcBef>
              <a:spcAft>
                <a:spcPts val="0"/>
              </a:spcAft>
              <a:buSzPts val="1800"/>
              <a:buFont typeface="Nunito"/>
              <a:buChar char="●"/>
            </a:pPr>
            <a:r>
              <a:rPr lang="en-GB"/>
              <a:t>The SATs papers consist of:</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Grammar, punctuation and spelling (paper 1: GPS) – Monday 11</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Grammar, punctuation and spelling (paper 2: Spelling) – Monday 11</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Reading – Tuesday 12</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Wednesday 13</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Wednesday 13</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Thursday 14</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marL="457200" marR="0" lvl="0" indent="-342900" algn="l" rtl="0">
              <a:lnSpc>
                <a:spcPct val="115000"/>
              </a:lnSpc>
              <a:spcBef>
                <a:spcPts val="0"/>
              </a:spcBef>
              <a:spcAft>
                <a:spcPts val="0"/>
              </a:spcAft>
              <a:buClr>
                <a:srgbClr val="595959"/>
              </a:buClr>
              <a:buSzPts val="1800"/>
              <a:buFont typeface="Nunito"/>
              <a:buChar char="●"/>
            </a:pPr>
            <a:r>
              <a:rPr lang="en-GB" sz="1600" b="0" i="0" u="none" strike="noStrike" cap="none">
                <a:solidFill>
                  <a:srgbClr val="000000"/>
                </a:solidFill>
                <a:latin typeface="Arial"/>
                <a:ea typeface="Arial"/>
                <a:cs typeface="Arial"/>
                <a:sym typeface="Arial"/>
              </a:rPr>
              <a:t>Writing is assessed using evidence collected throughout Year 6. There is no Year 6 SATs writing test. </a:t>
            </a:r>
            <a:endParaRPr/>
          </a:p>
          <a:p>
            <a:pPr marL="114300" marR="0" lvl="0" indent="0" algn="l" rtl="0">
              <a:lnSpc>
                <a:spcPct val="115000"/>
              </a:lnSpc>
              <a:spcBef>
                <a:spcPts val="0"/>
              </a:spcBef>
              <a:spcAft>
                <a:spcPts val="0"/>
              </a:spcAft>
              <a:buClr>
                <a:srgbClr val="595959"/>
              </a:buClr>
              <a:buSzPts val="1800"/>
              <a:buNone/>
            </a:pPr>
            <a:r>
              <a:rPr lang="en-GB" sz="1050" b="0" i="1" u="none" strike="noStrike" cap="none">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sz="1100" b="0" i="0" u="none" strike="noStrike" cap="none">
              <a:solidFill>
                <a:srgbClr val="000000"/>
              </a:solidFill>
              <a:latin typeface="Arial"/>
              <a:ea typeface="Arial"/>
              <a:cs typeface="Arial"/>
              <a:sym typeface="Arial"/>
            </a:endParaRPr>
          </a:p>
        </p:txBody>
      </p:sp>
      <p:sp>
        <p:nvSpPr>
          <p:cNvPr id="37" name="Google Shape;37;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fade">
                                      <p:cBhvr>
                                        <p:cTn id="32" dur="500"/>
                                        <p:tgtEl>
                                          <p:spTgt spid="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500"/>
                                        <p:tgtEl>
                                          <p:spTgt spid="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xEl>
                                              <p:pRg st="7" end="7"/>
                                            </p:txEl>
                                          </p:spTgt>
                                        </p:tgtEl>
                                        <p:attrNameLst>
                                          <p:attrName>style.visibility</p:attrName>
                                        </p:attrNameLst>
                                      </p:cBhvr>
                                      <p:to>
                                        <p:strVal val="visible"/>
                                      </p:to>
                                    </p:set>
                                    <p:animEffect transition="in" filter="fade">
                                      <p:cBhvr>
                                        <p:cTn id="42" dur="500"/>
                                        <p:tgtEl>
                                          <p:spTgt spid="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pRg st="8" end="8"/>
                                            </p:txEl>
                                          </p:spTgt>
                                        </p:tgtEl>
                                        <p:attrNameLst>
                                          <p:attrName>style.visibility</p:attrName>
                                        </p:attrNameLst>
                                      </p:cBhvr>
                                      <p:to>
                                        <p:strVal val="visible"/>
                                      </p:to>
                                    </p:set>
                                    <p:animEffect transition="in" filter="fade">
                                      <p:cBhvr>
                                        <p:cTn id="47" dur="500"/>
                                        <p:tgtEl>
                                          <p:spTgt spid="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xEl>
                                              <p:pRg st="9" end="9"/>
                                            </p:txEl>
                                          </p:spTgt>
                                        </p:tgtEl>
                                        <p:attrNameLst>
                                          <p:attrName>style.visibility</p:attrName>
                                        </p:attrNameLst>
                                      </p:cBhvr>
                                      <p:to>
                                        <p:strVal val="visible"/>
                                      </p:to>
                                    </p:set>
                                    <p:animEffect transition="in" filter="fade">
                                      <p:cBhvr>
                                        <p:cTn id="52" dur="500"/>
                                        <p:tgtEl>
                                          <p:spTgt spid="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xEl>
                                              <p:pRg st="10" end="10"/>
                                            </p:txEl>
                                          </p:spTgt>
                                        </p:tgtEl>
                                        <p:attrNameLst>
                                          <p:attrName>style.visibility</p:attrName>
                                        </p:attrNameLst>
                                      </p:cBhvr>
                                      <p:to>
                                        <p:strVal val="visible"/>
                                      </p:to>
                                    </p:set>
                                    <p:animEffect transition="in" filter="fade">
                                      <p:cBhvr>
                                        <p:cTn id="57" dur="500"/>
                                        <p:tgtEl>
                                          <p:spTgt spid="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197" name="Google Shape;197;p20"/>
          <p:cNvSpPr txBox="1">
            <a:spLocks noGrp="1"/>
          </p:cNvSpPr>
          <p:nvPr>
            <p:ph type="body" idx="1"/>
          </p:nvPr>
        </p:nvSpPr>
        <p:spPr>
          <a:xfrm>
            <a:off x="311700" y="739303"/>
            <a:ext cx="8520600" cy="43477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98" name="Google Shape;19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199" name="Google Shape;199;p20"/>
          <p:cNvPicPr preferRelativeResize="0"/>
          <p:nvPr/>
        </p:nvPicPr>
        <p:blipFill>
          <a:blip r:embed="rId3">
            <a:alphaModFix/>
          </a:blip>
          <a:stretch>
            <a:fillRect/>
          </a:stretch>
        </p:blipFill>
        <p:spPr>
          <a:xfrm>
            <a:off x="217850" y="1375242"/>
            <a:ext cx="4069362" cy="2168665"/>
          </a:xfrm>
          <a:prstGeom prst="rect">
            <a:avLst/>
          </a:prstGeom>
          <a:noFill/>
          <a:ln>
            <a:noFill/>
          </a:ln>
        </p:spPr>
      </p:pic>
      <p:sp>
        <p:nvSpPr>
          <p:cNvPr id="200" name="Google Shape;200;p20"/>
          <p:cNvSpPr txBox="1"/>
          <p:nvPr/>
        </p:nvSpPr>
        <p:spPr>
          <a:xfrm>
            <a:off x="1041125" y="19113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1" name="Google Shape;201;p20"/>
          <p:cNvSpPr txBox="1"/>
          <p:nvPr/>
        </p:nvSpPr>
        <p:spPr>
          <a:xfrm>
            <a:off x="1007050" y="25155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2" name="Google Shape;202;p20"/>
          <p:cNvSpPr txBox="1"/>
          <p:nvPr/>
        </p:nvSpPr>
        <p:spPr>
          <a:xfrm>
            <a:off x="1041125" y="28542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pic>
        <p:nvPicPr>
          <p:cNvPr id="203" name="Google Shape;203;p20"/>
          <p:cNvPicPr preferRelativeResize="0"/>
          <p:nvPr/>
        </p:nvPicPr>
        <p:blipFill>
          <a:blip r:embed="rId4">
            <a:alphaModFix/>
          </a:blip>
          <a:stretch>
            <a:fillRect/>
          </a:stretch>
        </p:blipFill>
        <p:spPr>
          <a:xfrm>
            <a:off x="4287212" y="1108929"/>
            <a:ext cx="4551988" cy="3011422"/>
          </a:xfrm>
          <a:prstGeom prst="rect">
            <a:avLst/>
          </a:prstGeom>
          <a:noFill/>
          <a:ln>
            <a:noFill/>
          </a:ln>
        </p:spPr>
      </p:pic>
      <p:sp>
        <p:nvSpPr>
          <p:cNvPr id="204" name="Google Shape;204;p20"/>
          <p:cNvSpPr txBox="1"/>
          <p:nvPr/>
        </p:nvSpPr>
        <p:spPr>
          <a:xfrm>
            <a:off x="5011425"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a:t>
            </a:r>
            <a:endParaRPr sz="1100">
              <a:solidFill>
                <a:schemeClr val="dk2"/>
              </a:solidFill>
              <a:latin typeface="Nunito Sans SemiBold"/>
              <a:ea typeface="Nunito Sans SemiBold"/>
              <a:cs typeface="Nunito Sans SemiBold"/>
              <a:sym typeface="Nunito Sans SemiBold"/>
            </a:endParaRPr>
          </a:p>
        </p:txBody>
      </p:sp>
      <p:sp>
        <p:nvSpPr>
          <p:cNvPr id="205" name="Google Shape;205;p20"/>
          <p:cNvSpPr txBox="1"/>
          <p:nvPr/>
        </p:nvSpPr>
        <p:spPr>
          <a:xfrm>
            <a:off x="6438050"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19</a:t>
            </a:r>
            <a:endParaRPr sz="1100">
              <a:solidFill>
                <a:schemeClr val="dk2"/>
              </a:solidFill>
              <a:latin typeface="Nunito Sans SemiBold"/>
              <a:ea typeface="Nunito Sans SemiBold"/>
              <a:cs typeface="Nunito Sans SemiBold"/>
              <a:sym typeface="Nunito Sans SemiBold"/>
            </a:endParaRPr>
          </a:p>
        </p:txBody>
      </p:sp>
      <p:sp>
        <p:nvSpPr>
          <p:cNvPr id="206" name="Google Shape;206;p20"/>
          <p:cNvSpPr txBox="1"/>
          <p:nvPr/>
        </p:nvSpPr>
        <p:spPr>
          <a:xfrm>
            <a:off x="5011425"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7</a:t>
            </a:r>
            <a:endParaRPr sz="1100">
              <a:solidFill>
                <a:schemeClr val="dk2"/>
              </a:solidFill>
              <a:latin typeface="Nunito Sans SemiBold"/>
              <a:ea typeface="Nunito Sans SemiBold"/>
              <a:cs typeface="Nunito Sans SemiBold"/>
              <a:sym typeface="Nunito Sans SemiBold"/>
            </a:endParaRPr>
          </a:p>
        </p:txBody>
      </p:sp>
      <p:sp>
        <p:nvSpPr>
          <p:cNvPr id="207" name="Google Shape;207;p20"/>
          <p:cNvSpPr txBox="1"/>
          <p:nvPr/>
        </p:nvSpPr>
        <p:spPr>
          <a:xfrm>
            <a:off x="5011425"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11</a:t>
            </a:r>
            <a:endParaRPr sz="1100">
              <a:solidFill>
                <a:schemeClr val="dk2"/>
              </a:solidFill>
              <a:latin typeface="Nunito Sans SemiBold"/>
              <a:ea typeface="Nunito Sans SemiBold"/>
              <a:cs typeface="Nunito Sans SemiBold"/>
              <a:sym typeface="Nunito Sans SemiBold"/>
            </a:endParaRPr>
          </a:p>
        </p:txBody>
      </p:sp>
      <p:sp>
        <p:nvSpPr>
          <p:cNvPr id="208" name="Google Shape;208;p20"/>
          <p:cNvSpPr txBox="1"/>
          <p:nvPr/>
        </p:nvSpPr>
        <p:spPr>
          <a:xfrm>
            <a:off x="6438050"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17</a:t>
            </a:r>
            <a:endParaRPr sz="1100">
              <a:solidFill>
                <a:schemeClr val="dk2"/>
              </a:solidFill>
              <a:latin typeface="Nunito Sans SemiBold"/>
              <a:ea typeface="Nunito Sans SemiBold"/>
              <a:cs typeface="Nunito Sans SemiBold"/>
              <a:sym typeface="Nunito Sans SemiBold"/>
            </a:endParaRPr>
          </a:p>
        </p:txBody>
      </p:sp>
      <p:sp>
        <p:nvSpPr>
          <p:cNvPr id="209" name="Google Shape;209;p20"/>
          <p:cNvSpPr txBox="1"/>
          <p:nvPr/>
        </p:nvSpPr>
        <p:spPr>
          <a:xfrm>
            <a:off x="6438050"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13</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215" name="Google Shape;215;p21"/>
          <p:cNvSpPr txBox="1">
            <a:spLocks noGrp="1"/>
          </p:cNvSpPr>
          <p:nvPr>
            <p:ph type="body" idx="1"/>
          </p:nvPr>
        </p:nvSpPr>
        <p:spPr>
          <a:xfrm>
            <a:off x="311700" y="739303"/>
            <a:ext cx="8520600" cy="393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16" name="Google Shape;21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217" name="Google Shape;217;p21"/>
          <p:cNvPicPr preferRelativeResize="0"/>
          <p:nvPr/>
        </p:nvPicPr>
        <p:blipFill>
          <a:blip r:embed="rId3">
            <a:alphaModFix/>
          </a:blip>
          <a:stretch>
            <a:fillRect/>
          </a:stretch>
        </p:blipFill>
        <p:spPr>
          <a:xfrm>
            <a:off x="217850" y="1230175"/>
            <a:ext cx="3786799" cy="3390299"/>
          </a:xfrm>
          <a:prstGeom prst="rect">
            <a:avLst/>
          </a:prstGeom>
          <a:noFill/>
          <a:ln>
            <a:noFill/>
          </a:ln>
        </p:spPr>
      </p:pic>
      <p:pic>
        <p:nvPicPr>
          <p:cNvPr id="218" name="Google Shape;218;p21"/>
          <p:cNvPicPr preferRelativeResize="0"/>
          <p:nvPr/>
        </p:nvPicPr>
        <p:blipFill>
          <a:blip r:embed="rId4">
            <a:alphaModFix/>
          </a:blip>
          <a:stretch>
            <a:fillRect/>
          </a:stretch>
        </p:blipFill>
        <p:spPr>
          <a:xfrm>
            <a:off x="3997749" y="1385790"/>
            <a:ext cx="4834553" cy="25336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24" name="Google Shape;224;p22"/>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25" name="Google Shape;22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pic>
        <p:nvPicPr>
          <p:cNvPr id="226" name="Google Shape;226;p22"/>
          <p:cNvPicPr preferRelativeResize="0"/>
          <p:nvPr/>
        </p:nvPicPr>
        <p:blipFill>
          <a:blip r:embed="rId3">
            <a:alphaModFix/>
          </a:blip>
          <a:stretch>
            <a:fillRect/>
          </a:stretch>
        </p:blipFill>
        <p:spPr>
          <a:xfrm>
            <a:off x="152400" y="1326479"/>
            <a:ext cx="4052323" cy="1812684"/>
          </a:xfrm>
          <a:prstGeom prst="rect">
            <a:avLst/>
          </a:prstGeom>
          <a:noFill/>
          <a:ln>
            <a:noFill/>
          </a:ln>
        </p:spPr>
      </p:pic>
      <p:pic>
        <p:nvPicPr>
          <p:cNvPr id="227" name="Google Shape;227;p22"/>
          <p:cNvPicPr preferRelativeResize="0"/>
          <p:nvPr/>
        </p:nvPicPr>
        <p:blipFill>
          <a:blip r:embed="rId4">
            <a:alphaModFix/>
          </a:blip>
          <a:stretch>
            <a:fillRect/>
          </a:stretch>
        </p:blipFill>
        <p:spPr>
          <a:xfrm>
            <a:off x="4204725" y="1920250"/>
            <a:ext cx="4664774" cy="96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33" name="Google Shape;233;p23"/>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a:t>
            </a:r>
            <a:endParaRPr/>
          </a:p>
        </p:txBody>
      </p:sp>
      <p:sp>
        <p:nvSpPr>
          <p:cNvPr id="234" name="Google Shape;2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pic>
        <p:nvPicPr>
          <p:cNvPr id="235" name="Google Shape;235;p23"/>
          <p:cNvPicPr preferRelativeResize="0"/>
          <p:nvPr/>
        </p:nvPicPr>
        <p:blipFill>
          <a:blip r:embed="rId3">
            <a:alphaModFix/>
          </a:blip>
          <a:stretch>
            <a:fillRect/>
          </a:stretch>
        </p:blipFill>
        <p:spPr>
          <a:xfrm>
            <a:off x="412367" y="1233250"/>
            <a:ext cx="3636359" cy="3478551"/>
          </a:xfrm>
          <a:prstGeom prst="rect">
            <a:avLst/>
          </a:prstGeom>
          <a:noFill/>
          <a:ln>
            <a:noFill/>
          </a:ln>
        </p:spPr>
      </p:pic>
      <p:pic>
        <p:nvPicPr>
          <p:cNvPr id="236" name="Google Shape;236;p23"/>
          <p:cNvPicPr preferRelativeResize="0"/>
          <p:nvPr/>
        </p:nvPicPr>
        <p:blipFill>
          <a:blip r:embed="rId4">
            <a:alphaModFix/>
          </a:blip>
          <a:stretch>
            <a:fillRect/>
          </a:stretch>
        </p:blipFill>
        <p:spPr>
          <a:xfrm>
            <a:off x="4224426" y="1046754"/>
            <a:ext cx="4118932" cy="35327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2" name="Google Shape;242;p24"/>
          <p:cNvSpPr txBox="1">
            <a:spLocks noGrp="1"/>
          </p:cNvSpPr>
          <p:nvPr>
            <p:ph type="body" idx="1"/>
          </p:nvPr>
        </p:nvSpPr>
        <p:spPr>
          <a:xfrm>
            <a:off x="311700" y="739302"/>
            <a:ext cx="8520600" cy="404371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Firstly, a positive attitude goes a long way. Give them as much encouragement and support as you can (but we don’t need to tell you that)!</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GB" dirty="0"/>
              <a:t>Tips:</a:t>
            </a:r>
            <a:endParaRPr dirty="0"/>
          </a:p>
          <a:p>
            <a:pPr marL="457200" lvl="0" indent="-342900" algn="l" rtl="0">
              <a:lnSpc>
                <a:spcPct val="115000"/>
              </a:lnSpc>
              <a:spcBef>
                <a:spcPts val="0"/>
              </a:spcBef>
              <a:spcAft>
                <a:spcPts val="0"/>
              </a:spcAft>
              <a:buSzPts val="1800"/>
              <a:buFont typeface="Nunito"/>
              <a:buChar char="●"/>
            </a:pPr>
            <a:r>
              <a:rPr lang="en-GB" dirty="0"/>
              <a:t>Attend any SATs meetings at school (or read any literature sent home).</a:t>
            </a:r>
            <a:endParaRPr dirty="0"/>
          </a:p>
          <a:p>
            <a:pPr marL="457200" lvl="0" indent="-342900" algn="l" rtl="0">
              <a:lnSpc>
                <a:spcPct val="115000"/>
              </a:lnSpc>
              <a:spcBef>
                <a:spcPts val="0"/>
              </a:spcBef>
              <a:spcAft>
                <a:spcPts val="0"/>
              </a:spcAft>
              <a:buSzPts val="1800"/>
              <a:buFont typeface="Nunito"/>
              <a:buChar char="●"/>
            </a:pPr>
            <a:r>
              <a:rPr lang="en-GB" dirty="0"/>
              <a:t>Talk to your child’s class teacher if you have any concerns rather than worry your child.</a:t>
            </a:r>
            <a:endParaRPr dirty="0"/>
          </a:p>
          <a:p>
            <a:pPr marL="457200" lvl="0" indent="-342900" algn="l" rtl="0">
              <a:lnSpc>
                <a:spcPct val="115000"/>
              </a:lnSpc>
              <a:spcBef>
                <a:spcPts val="0"/>
              </a:spcBef>
              <a:spcAft>
                <a:spcPts val="0"/>
              </a:spcAft>
              <a:buSzPts val="1800"/>
              <a:buFont typeface="Nunito"/>
              <a:buChar char="●"/>
            </a:pPr>
            <a:r>
              <a:rPr lang="en-GB" dirty="0"/>
              <a:t>Encourage your child to talk to their teacher or a trusted adult (including yourself) about their anxieties. Don’t forget that a small amount of anxiety is normal and not harmful.</a:t>
            </a:r>
            <a:endParaRPr dirty="0"/>
          </a:p>
          <a:p>
            <a:pPr marL="457200" lvl="0" indent="-342900" algn="l" rtl="0">
              <a:lnSpc>
                <a:spcPct val="115000"/>
              </a:lnSpc>
              <a:spcBef>
                <a:spcPts val="0"/>
              </a:spcBef>
              <a:spcAft>
                <a:spcPts val="0"/>
              </a:spcAft>
              <a:buSzPts val="1800"/>
              <a:buFont typeface="Nunito"/>
              <a:buChar char="●"/>
            </a:pPr>
            <a:r>
              <a:rPr lang="en-GB" dirty="0"/>
              <a:t>Give your child a quiet, distraction free space to complete homework or study.</a:t>
            </a:r>
            <a:endParaRPr dirty="0"/>
          </a:p>
          <a:p>
            <a:pPr marL="457200" lvl="0" indent="-342900" algn="l" rtl="0">
              <a:lnSpc>
                <a:spcPct val="115000"/>
              </a:lnSpc>
              <a:spcBef>
                <a:spcPts val="0"/>
              </a:spcBef>
              <a:spcAft>
                <a:spcPts val="0"/>
              </a:spcAft>
              <a:buSzPts val="1800"/>
              <a:buFont typeface="Nunito"/>
              <a:buChar char="●"/>
            </a:pPr>
            <a:r>
              <a:rPr lang="en-GB" dirty="0"/>
              <a:t>Give your child time to go outside and reduce screen time.</a:t>
            </a:r>
            <a:endParaRPr dirty="0"/>
          </a:p>
          <a:p>
            <a:pPr marL="457200" lvl="0" indent="-342900" algn="l" rtl="0">
              <a:lnSpc>
                <a:spcPct val="115000"/>
              </a:lnSpc>
              <a:spcBef>
                <a:spcPts val="0"/>
              </a:spcBef>
              <a:spcAft>
                <a:spcPts val="0"/>
              </a:spcAft>
              <a:buSzPts val="1800"/>
              <a:buFont typeface="Nunito"/>
              <a:buChar char="●"/>
            </a:pPr>
            <a:r>
              <a:rPr lang="en-GB" dirty="0"/>
              <a:t>Ensure your child is eating and drinking well and getting a good amount of sleep.</a:t>
            </a:r>
            <a:endParaRPr dirty="0"/>
          </a:p>
          <a:p>
            <a:pPr marL="457200" lvl="0" indent="-342900" algn="l" rtl="0">
              <a:lnSpc>
                <a:spcPct val="115000"/>
              </a:lnSpc>
              <a:spcBef>
                <a:spcPts val="0"/>
              </a:spcBef>
              <a:spcAft>
                <a:spcPts val="0"/>
              </a:spcAft>
              <a:buSzPts val="1800"/>
              <a:buFont typeface="Nunito"/>
              <a:buChar char="●"/>
            </a:pPr>
            <a:r>
              <a:rPr lang="en-GB" dirty="0"/>
              <a:t>Plan something nice and fun for the weekends before and after SATs. This will help them to relax before the SATs and give them something to look forward to after. </a:t>
            </a:r>
            <a:endParaRPr dirty="0"/>
          </a:p>
        </p:txBody>
      </p:sp>
      <p:sp>
        <p:nvSpPr>
          <p:cNvPr id="243" name="Google Shape;2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9" name="Google Shape;249;p25"/>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Further tips:</a:t>
            </a:r>
            <a:endParaRPr dirty="0"/>
          </a:p>
          <a:p>
            <a:pPr marL="457200" lvl="0" indent="-342900" algn="l" rtl="0">
              <a:lnSpc>
                <a:spcPct val="115000"/>
              </a:lnSpc>
              <a:spcBef>
                <a:spcPts val="0"/>
              </a:spcBef>
              <a:spcAft>
                <a:spcPts val="0"/>
              </a:spcAft>
              <a:buSzPts val="1800"/>
              <a:buFont typeface="Nunito"/>
              <a:buChar char="●"/>
            </a:pPr>
            <a:r>
              <a:rPr lang="en-GB" dirty="0"/>
              <a:t>Create a revision timetable that works for you and your child. For some families, 10 to 20 minute activities over a few days works best. For others, a longer study session one day a week might be better. </a:t>
            </a:r>
            <a:endParaRPr dirty="0"/>
          </a:p>
          <a:p>
            <a:pPr marL="457200" lvl="0" indent="-342900" algn="l" rtl="0">
              <a:lnSpc>
                <a:spcPct val="115000"/>
              </a:lnSpc>
              <a:spcBef>
                <a:spcPts val="0"/>
              </a:spcBef>
              <a:spcAft>
                <a:spcPts val="0"/>
              </a:spcAft>
              <a:buSzPts val="1800"/>
              <a:buFont typeface="Nunito"/>
              <a:buChar char="●"/>
            </a:pPr>
            <a:r>
              <a:rPr lang="en-GB" dirty="0"/>
              <a:t>Keep revision light. Going over key skills (times tables, real world mental maths as you are shopping or cooking) is a good way to keep revision light. </a:t>
            </a:r>
            <a:endParaRPr dirty="0"/>
          </a:p>
          <a:p>
            <a:pPr marL="457200" lvl="0" indent="-342900" algn="l" rtl="0">
              <a:lnSpc>
                <a:spcPct val="115000"/>
              </a:lnSpc>
              <a:spcBef>
                <a:spcPts val="0"/>
              </a:spcBef>
              <a:spcAft>
                <a:spcPts val="0"/>
              </a:spcAft>
              <a:buSzPts val="1800"/>
              <a:buFont typeface="Nunito"/>
              <a:buChar char="●"/>
            </a:pPr>
            <a:r>
              <a:rPr lang="en-GB" dirty="0"/>
              <a:t>If you’re looking to support your child further with maths at home, there are lots of good websites with free Year 6 revision resources. Mr Barton Maths is an excellent one which I sent the link to last term.</a:t>
            </a:r>
            <a:endParaRPr dirty="0"/>
          </a:p>
        </p:txBody>
      </p:sp>
      <p:sp>
        <p:nvSpPr>
          <p:cNvPr id="250" name="Google Shape;2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Things to remember about SATs</a:t>
            </a:r>
            <a:endParaRPr/>
          </a:p>
        </p:txBody>
      </p:sp>
      <p:sp>
        <p:nvSpPr>
          <p:cNvPr id="256" name="Google Shape;256;p26"/>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SATs focus on what children know about Maths and English. </a:t>
            </a:r>
            <a:endParaRPr/>
          </a:p>
          <a:p>
            <a:pPr marL="114300" lvl="0" indent="0" algn="l" rtl="0">
              <a:lnSpc>
                <a:spcPct val="115000"/>
              </a:lnSpc>
              <a:spcBef>
                <a:spcPts val="0"/>
              </a:spcBef>
              <a:spcAft>
                <a:spcPts val="0"/>
              </a:spcAft>
              <a:buSzPts val="1800"/>
              <a:buNone/>
            </a:pPr>
            <a:r>
              <a:rPr lang="en-GB"/>
              <a:t>They will not reflect how talented they are at science, geography, art, PE…, and they certainly won’t highlight all their amazing personal characteristics.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don’t tell the whole story.</a:t>
            </a:r>
            <a:endParaRPr/>
          </a:p>
          <a:p>
            <a:pPr marL="114300" lvl="0" indent="0" algn="l" rtl="0">
              <a:lnSpc>
                <a:spcPct val="115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are only four days out of a whole Primary School career. </a:t>
            </a:r>
            <a:endParaRPr/>
          </a:p>
          <a:p>
            <a:pPr marL="114300" lvl="0" indent="0" algn="l" rtl="0">
              <a:lnSpc>
                <a:spcPct val="115000"/>
              </a:lnSpc>
              <a:spcBef>
                <a:spcPts val="0"/>
              </a:spcBef>
              <a:spcAft>
                <a:spcPts val="0"/>
              </a:spcAft>
              <a:buSzPts val="1800"/>
              <a:buNone/>
            </a:pPr>
            <a:r>
              <a:rPr lang="en-GB"/>
              <a:t>In reality, there's one or two papers each day that last 30 to 60 minutes.</a:t>
            </a:r>
            <a:endParaRPr/>
          </a:p>
        </p:txBody>
      </p:sp>
      <p:sp>
        <p:nvSpPr>
          <p:cNvPr id="257" name="Google Shape;25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to do if you are worried about your child</a:t>
            </a:r>
            <a:endParaRPr/>
          </a:p>
        </p:txBody>
      </p:sp>
      <p:sp>
        <p:nvSpPr>
          <p:cNvPr id="263" name="Google Shape;263;p27"/>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SATs often induce a certain degree of worry or anxiety but there is, of course, a tipping point.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SATs anxiety should not:</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appetite</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sleep</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Affect a child’s personality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Induce panic, tears or disengagement from lessons or hobbies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Be a reason not to attend school.</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If any of the above are evident, SATs may be causing an excessive degree of anxiety and may benefit from some additional support. This isn’t about removing the reality of SATs but rather equipping your 10 or 11 year old with the ability to better cope with the situation. </a:t>
            </a:r>
            <a:endParaRPr/>
          </a:p>
        </p:txBody>
      </p:sp>
      <p:sp>
        <p:nvSpPr>
          <p:cNvPr id="264" name="Google Shape;26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to do if you are worried about your child</a:t>
            </a:r>
            <a:endParaRPr/>
          </a:p>
        </p:txBody>
      </p:sp>
      <p:sp>
        <p:nvSpPr>
          <p:cNvPr id="270" name="Google Shape;270;p28"/>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Talk to the school</a:t>
            </a:r>
            <a:endParaRPr/>
          </a:p>
          <a:p>
            <a:pPr marL="114300" lvl="0" indent="0" algn="l" rtl="0">
              <a:lnSpc>
                <a:spcPct val="115000"/>
              </a:lnSpc>
              <a:spcBef>
                <a:spcPts val="0"/>
              </a:spcBef>
              <a:spcAft>
                <a:spcPts val="0"/>
              </a:spcAft>
              <a:buSzPts val="1800"/>
              <a:buNone/>
            </a:pPr>
            <a:r>
              <a:rPr lang="en-GB"/>
              <a:t>Sometimes concerns present at home and not at school. If you notice a change in your child, talk to the school so that everyone concerned can offer the support needed. </a:t>
            </a:r>
            <a:endParaRPr/>
          </a:p>
          <a:p>
            <a:pPr marL="114300" lvl="0" indent="0" algn="l" rtl="0">
              <a:lnSpc>
                <a:spcPct val="115000"/>
              </a:lnSpc>
              <a:spcBef>
                <a:spcPts val="0"/>
              </a:spcBef>
              <a:spcAft>
                <a:spcPts val="0"/>
              </a:spcAft>
              <a:buSzPts val="1800"/>
              <a:buNone/>
            </a:pPr>
            <a:r>
              <a:rPr lang="en-GB">
                <a:solidFill>
                  <a:srgbClr val="283593"/>
                </a:solidFill>
              </a:rPr>
              <a:t>Talk to your child</a:t>
            </a:r>
            <a:endParaRPr/>
          </a:p>
          <a:p>
            <a:pPr marL="114300" lvl="0" indent="0" algn="l" rtl="0">
              <a:lnSpc>
                <a:spcPct val="115000"/>
              </a:lnSpc>
              <a:spcBef>
                <a:spcPts val="0"/>
              </a:spcBef>
              <a:spcAft>
                <a:spcPts val="0"/>
              </a:spcAft>
              <a:buSzPts val="1800"/>
              <a:buNone/>
            </a:pPr>
            <a:r>
              <a:rPr lang="en-GB"/>
              <a:t>Talk to your child about what aspect of SATs concerns them the most. If you can help them pinpoint what is bothering them the most, you can take specific steps to help reassure them. </a:t>
            </a:r>
            <a:endParaRPr/>
          </a:p>
          <a:p>
            <a:pPr marL="114300" lvl="0" indent="0" algn="l" rtl="0">
              <a:lnSpc>
                <a:spcPct val="115000"/>
              </a:lnSpc>
              <a:spcBef>
                <a:spcPts val="0"/>
              </a:spcBef>
              <a:spcAft>
                <a:spcPts val="0"/>
              </a:spcAft>
              <a:buSzPts val="1800"/>
              <a:buNone/>
            </a:pPr>
            <a:r>
              <a:rPr lang="en-GB">
                <a:solidFill>
                  <a:srgbClr val="283593"/>
                </a:solidFill>
              </a:rPr>
              <a:t>Encourage your child to talk to their teacher</a:t>
            </a:r>
            <a:endParaRPr/>
          </a:p>
          <a:p>
            <a:pPr marL="114300" lvl="0" indent="0" algn="l" rtl="0">
              <a:lnSpc>
                <a:spcPct val="115000"/>
              </a:lnSpc>
              <a:spcBef>
                <a:spcPts val="0"/>
              </a:spcBef>
              <a:spcAft>
                <a:spcPts val="0"/>
              </a:spcAft>
              <a:buSzPts val="1800"/>
              <a:buNone/>
            </a:pPr>
            <a:r>
              <a:rPr lang="en-GB"/>
              <a:t>SATs are obviously linked to school. Don’t be surprised if your child would prefer to seek reassurance from teachers over family members. </a:t>
            </a:r>
            <a:endParaRPr/>
          </a:p>
          <a:p>
            <a:pPr marL="114300" lvl="0" indent="0" algn="l" rtl="0">
              <a:lnSpc>
                <a:spcPct val="115000"/>
              </a:lnSpc>
              <a:spcBef>
                <a:spcPts val="0"/>
              </a:spcBef>
              <a:spcAft>
                <a:spcPts val="0"/>
              </a:spcAft>
              <a:buSzPts val="1800"/>
              <a:buNone/>
            </a:pPr>
            <a:r>
              <a:rPr lang="en-GB">
                <a:solidFill>
                  <a:srgbClr val="283593"/>
                </a:solidFill>
              </a:rPr>
              <a:t>Try not to project your own anxieties or views about the SATs</a:t>
            </a:r>
            <a:endParaRPr/>
          </a:p>
          <a:p>
            <a:pPr marL="114300" lvl="0" indent="0" algn="l" rtl="0">
              <a:lnSpc>
                <a:spcPct val="115000"/>
              </a:lnSpc>
              <a:spcBef>
                <a:spcPts val="0"/>
              </a:spcBef>
              <a:spcAft>
                <a:spcPts val="0"/>
              </a:spcAft>
              <a:buSzPts val="1800"/>
              <a:buNone/>
            </a:pPr>
            <a:r>
              <a:rPr lang="en-GB"/>
              <a:t>Children can be very intuitive. If they see that you are anxious, this could add to their own anxieties. Similarly, if you don’t believe in SATs, your child may reflect this view.</a:t>
            </a:r>
            <a:endParaRPr/>
          </a:p>
        </p:txBody>
      </p:sp>
      <p:sp>
        <p:nvSpPr>
          <p:cNvPr id="271" name="Google Shape;27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Advice for Year 6 children</a:t>
            </a:r>
            <a:endParaRPr/>
          </a:p>
        </p:txBody>
      </p:sp>
      <p:sp>
        <p:nvSpPr>
          <p:cNvPr id="277" name="Google Shape;277;p29"/>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Listen to your teacher.</a:t>
            </a:r>
            <a:endParaRPr/>
          </a:p>
          <a:p>
            <a:pPr marL="457200" lvl="0" indent="-342900" algn="l" rtl="0">
              <a:lnSpc>
                <a:spcPct val="115000"/>
              </a:lnSpc>
              <a:spcBef>
                <a:spcPts val="0"/>
              </a:spcBef>
              <a:spcAft>
                <a:spcPts val="0"/>
              </a:spcAft>
              <a:buSzPts val="1800"/>
              <a:buFont typeface="Nunito"/>
              <a:buChar char="●"/>
            </a:pPr>
            <a:r>
              <a:rPr lang="en-GB"/>
              <a:t>The adults you work with all want you to do your best.</a:t>
            </a:r>
            <a:endParaRPr/>
          </a:p>
          <a:p>
            <a:pPr marL="457200" lvl="0" indent="-342900" algn="l" rtl="0">
              <a:lnSpc>
                <a:spcPct val="115000"/>
              </a:lnSpc>
              <a:spcBef>
                <a:spcPts val="0"/>
              </a:spcBef>
              <a:spcAft>
                <a:spcPts val="0"/>
              </a:spcAft>
              <a:buSzPts val="1800"/>
              <a:buFont typeface="Nunito"/>
              <a:buChar char="●"/>
            </a:pPr>
            <a:r>
              <a:rPr lang="en-GB"/>
              <a:t>Get plenty of sleep and eat well, this will help your brain.</a:t>
            </a:r>
            <a:endParaRPr/>
          </a:p>
          <a:p>
            <a:pPr marL="457200" lvl="0" indent="-342900" algn="l" rtl="0">
              <a:lnSpc>
                <a:spcPct val="115000"/>
              </a:lnSpc>
              <a:spcBef>
                <a:spcPts val="0"/>
              </a:spcBef>
              <a:spcAft>
                <a:spcPts val="0"/>
              </a:spcAft>
              <a:buSzPts val="1800"/>
              <a:buFont typeface="Nunito"/>
              <a:buChar char="●"/>
            </a:pPr>
            <a:r>
              <a:rPr lang="en-GB"/>
              <a:t>Read all the questions carefully. This can help you to avoid silly mistakes.</a:t>
            </a:r>
            <a:endParaRPr/>
          </a:p>
          <a:p>
            <a:pPr marL="457200" lvl="0" indent="-342900" algn="l" rtl="0">
              <a:lnSpc>
                <a:spcPct val="115000"/>
              </a:lnSpc>
              <a:spcBef>
                <a:spcPts val="0"/>
              </a:spcBef>
              <a:spcAft>
                <a:spcPts val="0"/>
              </a:spcAft>
              <a:buSzPts val="1800"/>
              <a:buFont typeface="Nunito"/>
              <a:buChar char="●"/>
            </a:pPr>
            <a:r>
              <a:rPr lang="en-GB"/>
              <a:t>Don’t panic. There may be questions you think you can’t answer. Take a deep breath. Read it again. You can always move on and go back to it later. It’s often better to write something rather than nothing. </a:t>
            </a:r>
            <a:endParaRPr/>
          </a:p>
          <a:p>
            <a:pPr marL="457200" lvl="0" indent="-342900" algn="l" rtl="0">
              <a:lnSpc>
                <a:spcPct val="115000"/>
              </a:lnSpc>
              <a:spcBef>
                <a:spcPts val="0"/>
              </a:spcBef>
              <a:spcAft>
                <a:spcPts val="0"/>
              </a:spcAft>
              <a:buSzPts val="1800"/>
              <a:buFont typeface="Nunito"/>
              <a:buChar char="●"/>
            </a:pPr>
            <a:r>
              <a:rPr lang="en-GB"/>
              <a:t>Remember that the Year 6 SATs last for 4 days out of your whole life!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i="1">
                <a:solidFill>
                  <a:srgbClr val="283593"/>
                </a:solidFill>
              </a:rPr>
              <a:t>“Stay focused in class so you don’t have loads of extra studying to do at home!” – Year 7 pupil’s advice.</a:t>
            </a:r>
            <a:endParaRPr/>
          </a:p>
        </p:txBody>
      </p:sp>
      <p:sp>
        <p:nvSpPr>
          <p:cNvPr id="278" name="Google Shape;27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When and how the SATs are completed</a:t>
            </a:r>
            <a:endParaRPr/>
          </a:p>
        </p:txBody>
      </p:sp>
      <p:sp>
        <p:nvSpPr>
          <p:cNvPr id="43" name="Google Shape;43;p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The tests take place during normal school hours, under exam conditions. </a:t>
            </a:r>
            <a:endParaRPr/>
          </a:p>
          <a:p>
            <a:pPr marL="457200" lvl="0" indent="-342900" algn="l" rtl="0">
              <a:lnSpc>
                <a:spcPct val="115000"/>
              </a:lnSpc>
              <a:spcBef>
                <a:spcPts val="0"/>
              </a:spcBef>
              <a:spcAft>
                <a:spcPts val="0"/>
              </a:spcAft>
              <a:buSzPts val="1800"/>
              <a:buFont typeface="Nunito"/>
              <a:buChar char="●"/>
            </a:pPr>
            <a:r>
              <a:rPr lang="en-GB"/>
              <a:t>Children are not allowed to talk to each other from the moment the assessments are handed out until they are collected at the end of the test. </a:t>
            </a:r>
            <a:endParaRPr/>
          </a:p>
          <a:p>
            <a:pPr marL="457200" lvl="0" indent="-342900" algn="l" rtl="0">
              <a:lnSpc>
                <a:spcPct val="115000"/>
              </a:lnSpc>
              <a:spcBef>
                <a:spcPts val="0"/>
              </a:spcBef>
              <a:spcAft>
                <a:spcPts val="0"/>
              </a:spcAft>
              <a:buSzPts val="1800"/>
              <a:buFont typeface="Nunito"/>
              <a:buChar char="●"/>
            </a:pPr>
            <a:r>
              <a:rPr lang="en-GB"/>
              <a:t>After the tests are completed, the papers are sent away to be marked </a:t>
            </a:r>
            <a:r>
              <a:rPr lang="en-GB">
                <a:solidFill>
                  <a:srgbClr val="283593"/>
                </a:solidFill>
              </a:rPr>
              <a:t>externally</a:t>
            </a:r>
            <a:r>
              <a:rPr lang="en-GB"/>
              <a:t>. </a:t>
            </a:r>
            <a:endParaRPr/>
          </a:p>
          <a:p>
            <a:pPr marL="457200" lvl="0" indent="-342900" algn="l" rtl="0">
              <a:lnSpc>
                <a:spcPct val="115000"/>
              </a:lnSpc>
              <a:spcBef>
                <a:spcPts val="0"/>
              </a:spcBef>
              <a:spcAft>
                <a:spcPts val="0"/>
              </a:spcAft>
              <a:buSzPts val="1800"/>
              <a:buFont typeface="Nunito"/>
              <a:buChar char="●"/>
            </a:pPr>
            <a:r>
              <a:rPr lang="en-GB"/>
              <a:t>The results are then sent to the school in July. </a:t>
            </a:r>
            <a:endParaRPr/>
          </a:p>
          <a:p>
            <a:pPr marL="457200" lvl="0" indent="-342900" algn="l" rtl="0">
              <a:lnSpc>
                <a:spcPct val="115000"/>
              </a:lnSpc>
              <a:spcBef>
                <a:spcPts val="0"/>
              </a:spcBef>
              <a:spcAft>
                <a:spcPts val="0"/>
              </a:spcAft>
              <a:buSzPts val="1800"/>
              <a:buFont typeface="Nunito"/>
              <a:buChar char="●"/>
            </a:pPr>
            <a:r>
              <a:rPr lang="en-GB"/>
              <a:t>Each test lasts no longer than 60 minutes: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1: Grammar/ Punctuation) – 45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2: Spelling) – 15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Reading – 60 minutes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30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40 minutes</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40 minutes</a:t>
            </a:r>
            <a:endParaRPr/>
          </a:p>
        </p:txBody>
      </p:sp>
      <p:sp>
        <p:nvSpPr>
          <p:cNvPr id="44" name="Google Shape;4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fade">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fade">
                                      <p:cBhvr>
                                        <p:cTn id="22" dur="500"/>
                                        <p:tgtEl>
                                          <p:spTgt spid="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Effect transition="in" filter="fade">
                                      <p:cBhvr>
                                        <p:cTn id="27" dur="500"/>
                                        <p:tgtEl>
                                          <p:spTgt spid="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xEl>
                                              <p:pRg st="6" end="6"/>
                                            </p:txEl>
                                          </p:spTgt>
                                        </p:tgtEl>
                                        <p:attrNameLst>
                                          <p:attrName>style.visibility</p:attrName>
                                        </p:attrNameLst>
                                      </p:cBhvr>
                                      <p:to>
                                        <p:strVal val="visible"/>
                                      </p:to>
                                    </p:set>
                                    <p:animEffect transition="in" filter="fade">
                                      <p:cBhvr>
                                        <p:cTn id="37" dur="500"/>
                                        <p:tgtEl>
                                          <p:spTgt spid="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xEl>
                                              <p:pRg st="7" end="7"/>
                                            </p:txEl>
                                          </p:spTgt>
                                        </p:tgtEl>
                                        <p:attrNameLst>
                                          <p:attrName>style.visibility</p:attrName>
                                        </p:attrNameLst>
                                      </p:cBhvr>
                                      <p:to>
                                        <p:strVal val="visible"/>
                                      </p:to>
                                    </p:set>
                                    <p:animEffect transition="in" filter="fade">
                                      <p:cBhvr>
                                        <p:cTn id="42" dur="500"/>
                                        <p:tgtEl>
                                          <p:spTgt spid="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xEl>
                                              <p:pRg st="8" end="8"/>
                                            </p:txEl>
                                          </p:spTgt>
                                        </p:tgtEl>
                                        <p:attrNameLst>
                                          <p:attrName>style.visibility</p:attrName>
                                        </p:attrNameLst>
                                      </p:cBhvr>
                                      <p:to>
                                        <p:strVal val="visible"/>
                                      </p:to>
                                    </p:set>
                                    <p:animEffect transition="in" filter="fade">
                                      <p:cBhvr>
                                        <p:cTn id="47" dur="500"/>
                                        <p:tgtEl>
                                          <p:spTgt spid="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xEl>
                                              <p:pRg st="9" end="9"/>
                                            </p:txEl>
                                          </p:spTgt>
                                        </p:tgtEl>
                                        <p:attrNameLst>
                                          <p:attrName>style.visibility</p:attrName>
                                        </p:attrNameLst>
                                      </p:cBhvr>
                                      <p:to>
                                        <p:strVal val="visible"/>
                                      </p:to>
                                    </p:set>
                                    <p:animEffect transition="in" filter="fade">
                                      <p:cBhvr>
                                        <p:cTn id="52" dur="500"/>
                                        <p:tgtEl>
                                          <p:spTgt spid="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xEl>
                                              <p:pRg st="10" end="10"/>
                                            </p:txEl>
                                          </p:spTgt>
                                        </p:tgtEl>
                                        <p:attrNameLst>
                                          <p:attrName>style.visibility</p:attrName>
                                        </p:attrNameLst>
                                      </p:cBhvr>
                                      <p:to>
                                        <p:strVal val="visible"/>
                                      </p:to>
                                    </p:set>
                                    <p:animEffect transition="in" filter="fade">
                                      <p:cBhvr>
                                        <p:cTn id="57" dur="500"/>
                                        <p:tgtEl>
                                          <p:spTgt spid="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Specific arrangements for SATs</a:t>
            </a:r>
            <a:endParaRPr/>
          </a:p>
        </p:txBody>
      </p:sp>
      <p:sp>
        <p:nvSpPr>
          <p:cNvPr id="50" name="Google Shape;50;p4"/>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Children with additional needs (who have similar support as part of day-to-day learning in school) may be allotted specific arrangements, including:</a:t>
            </a:r>
            <a:endParaRPr/>
          </a:p>
          <a:p>
            <a:pPr marL="457200" lvl="0" indent="-342900" algn="l" rtl="0">
              <a:lnSpc>
                <a:spcPct val="115000"/>
              </a:lnSpc>
              <a:spcBef>
                <a:spcPts val="0"/>
              </a:spcBef>
              <a:spcAft>
                <a:spcPts val="0"/>
              </a:spcAft>
              <a:buSzPts val="1800"/>
              <a:buFont typeface="Nunito"/>
              <a:buChar char="●"/>
            </a:pPr>
            <a:r>
              <a:rPr lang="en-GB"/>
              <a:t>Additional (extra) time;</a:t>
            </a:r>
            <a:endParaRPr/>
          </a:p>
          <a:p>
            <a:pPr marL="457200" lvl="0" indent="-342900" algn="l" rtl="0">
              <a:lnSpc>
                <a:spcPct val="115000"/>
              </a:lnSpc>
              <a:spcBef>
                <a:spcPts val="0"/>
              </a:spcBef>
              <a:spcAft>
                <a:spcPts val="0"/>
              </a:spcAft>
              <a:buSzPts val="1800"/>
              <a:buFont typeface="Nunito"/>
              <a:buChar char="●"/>
            </a:pPr>
            <a:r>
              <a:rPr lang="en-GB"/>
              <a:t>Tests being opened early to be modified;</a:t>
            </a:r>
            <a:endParaRPr/>
          </a:p>
          <a:p>
            <a:pPr marL="457200" lvl="0" indent="-342900" algn="l" rtl="0">
              <a:lnSpc>
                <a:spcPct val="115000"/>
              </a:lnSpc>
              <a:spcBef>
                <a:spcPts val="0"/>
              </a:spcBef>
              <a:spcAft>
                <a:spcPts val="0"/>
              </a:spcAft>
              <a:buSzPts val="1800"/>
              <a:buFont typeface="Nunito"/>
              <a:buChar char="●"/>
            </a:pPr>
            <a:r>
              <a:rPr lang="en-GB"/>
              <a:t>An adult to scribe (write) for them;</a:t>
            </a:r>
            <a:endParaRPr/>
          </a:p>
          <a:p>
            <a:pPr marL="457200" lvl="0" indent="-342900" algn="l" rtl="0">
              <a:lnSpc>
                <a:spcPct val="115000"/>
              </a:lnSpc>
              <a:spcBef>
                <a:spcPts val="0"/>
              </a:spcBef>
              <a:spcAft>
                <a:spcPts val="0"/>
              </a:spcAft>
              <a:buSzPts val="1800"/>
              <a:buFont typeface="Nunito"/>
              <a:buChar char="●"/>
            </a:pPr>
            <a:r>
              <a:rPr lang="en-GB"/>
              <a:t>Using word processors independently; </a:t>
            </a:r>
            <a:endParaRPr/>
          </a:p>
          <a:p>
            <a:pPr marL="457200" lvl="0" indent="-342900" algn="l" rtl="0">
              <a:lnSpc>
                <a:spcPct val="115000"/>
              </a:lnSpc>
              <a:spcBef>
                <a:spcPts val="0"/>
              </a:spcBef>
              <a:spcAft>
                <a:spcPts val="0"/>
              </a:spcAft>
              <a:buSzPts val="1800"/>
              <a:buFont typeface="Nunito"/>
              <a:buChar char="●"/>
            </a:pPr>
            <a:r>
              <a:rPr lang="en-GB"/>
              <a:t>An adult to read for them (including a translator);</a:t>
            </a:r>
            <a:endParaRPr/>
          </a:p>
          <a:p>
            <a:pPr marL="457200" lvl="0" indent="-342900" algn="l" rtl="0">
              <a:lnSpc>
                <a:spcPct val="115000"/>
              </a:lnSpc>
              <a:spcBef>
                <a:spcPts val="0"/>
              </a:spcBef>
              <a:spcAft>
                <a:spcPts val="0"/>
              </a:spcAft>
              <a:buSzPts val="1800"/>
              <a:buFont typeface="Nunito"/>
              <a:buChar char="●"/>
            </a:pPr>
            <a:r>
              <a:rPr lang="en-GB"/>
              <a:t>The use of prompts or rest breaks;</a:t>
            </a:r>
            <a:endParaRPr/>
          </a:p>
          <a:p>
            <a:pPr marL="457200" lvl="0" indent="-342900" algn="l" rtl="0">
              <a:lnSpc>
                <a:spcPct val="115000"/>
              </a:lnSpc>
              <a:spcBef>
                <a:spcPts val="0"/>
              </a:spcBef>
              <a:spcAft>
                <a:spcPts val="0"/>
              </a:spcAft>
              <a:buSzPts val="1800"/>
              <a:buFont typeface="Nunito"/>
              <a:buChar char="●"/>
            </a:pPr>
            <a:r>
              <a:rPr lang="en-GB"/>
              <a:t>Arrangements for children who are ill or injured at the time of the tests.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sz="1050" b="0" i="1" u="none" strike="noStrike" cap="non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sz="700" i="1"/>
          </a:p>
        </p:txBody>
      </p:sp>
      <p:sp>
        <p:nvSpPr>
          <p:cNvPr id="51" name="Google Shape;5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The results</a:t>
            </a:r>
            <a:endParaRPr/>
          </a:p>
        </p:txBody>
      </p:sp>
      <p:sp>
        <p:nvSpPr>
          <p:cNvPr id="57" name="Google Shape;57;p5"/>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Tests are marked externally. Once marked, the tests will be given the following scores:</a:t>
            </a:r>
            <a:endParaRPr/>
          </a:p>
          <a:p>
            <a:pPr marL="457200" lvl="0" indent="-342900" algn="l" rtl="0">
              <a:lnSpc>
                <a:spcPct val="115000"/>
              </a:lnSpc>
              <a:spcBef>
                <a:spcPts val="0"/>
              </a:spcBef>
              <a:spcAft>
                <a:spcPts val="0"/>
              </a:spcAft>
              <a:buSzPts val="1800"/>
              <a:buFont typeface="Nunito"/>
              <a:buChar char="●"/>
            </a:pPr>
            <a:r>
              <a:rPr lang="en-GB"/>
              <a:t>A raw score (total number of marks achieved for each paper);</a:t>
            </a:r>
            <a:endParaRPr/>
          </a:p>
          <a:p>
            <a:pPr marL="457200" lvl="0" indent="-342900" algn="l" rtl="0">
              <a:lnSpc>
                <a:spcPct val="115000"/>
              </a:lnSpc>
              <a:spcBef>
                <a:spcPts val="0"/>
              </a:spcBef>
              <a:spcAft>
                <a:spcPts val="0"/>
              </a:spcAft>
              <a:buSzPts val="1800"/>
              <a:buFont typeface="Nunito"/>
              <a:buChar char="●"/>
            </a:pPr>
            <a:r>
              <a:rPr lang="en-GB"/>
              <a:t>A scaled score (see below);</a:t>
            </a:r>
            <a:endParaRPr/>
          </a:p>
          <a:p>
            <a:pPr marL="457200" lvl="0" indent="-342900" algn="l" rtl="0">
              <a:lnSpc>
                <a:spcPct val="115000"/>
              </a:lnSpc>
              <a:spcBef>
                <a:spcPts val="0"/>
              </a:spcBef>
              <a:spcAft>
                <a:spcPts val="0"/>
              </a:spcAft>
              <a:buSzPts val="1800"/>
              <a:buFont typeface="Nunito"/>
              <a:buChar char="●"/>
            </a:pPr>
            <a:r>
              <a:rPr lang="en-GB"/>
              <a:t>A judgement on if the National Standard has been met. </a:t>
            </a:r>
            <a:endParaRPr/>
          </a:p>
          <a:p>
            <a:pPr marL="457200" lvl="0" indent="-228600" algn="l" rtl="0">
              <a:lnSpc>
                <a:spcPct val="115000"/>
              </a:lnSpc>
              <a:spcBef>
                <a:spcPts val="0"/>
              </a:spcBef>
              <a:spcAft>
                <a:spcPts val="0"/>
              </a:spcAft>
              <a:buSzPts val="1800"/>
              <a:buFont typeface="Nunito"/>
              <a:buNone/>
            </a:pPr>
            <a:endParaRPr/>
          </a:p>
          <a:p>
            <a:pPr marL="114300" lvl="0" indent="0" algn="l" rtl="0">
              <a:lnSpc>
                <a:spcPct val="115000"/>
              </a:lnSpc>
              <a:spcBef>
                <a:spcPts val="0"/>
              </a:spcBef>
              <a:spcAft>
                <a:spcPts val="0"/>
              </a:spcAft>
              <a:buSzPts val="180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Scaled scores range from 80 to 120. </a:t>
            </a:r>
            <a:endParaRPr/>
          </a:p>
          <a:p>
            <a:pPr marL="114300" lvl="0" indent="0" algn="l" rtl="0">
              <a:lnSpc>
                <a:spcPct val="115000"/>
              </a:lnSpc>
              <a:spcBef>
                <a:spcPts val="0"/>
              </a:spcBef>
              <a:spcAft>
                <a:spcPts val="0"/>
              </a:spcAft>
              <a:buSzPts val="1800"/>
              <a:buNone/>
            </a:pPr>
            <a:r>
              <a:rPr lang="en-GB">
                <a:solidFill>
                  <a:srgbClr val="283593"/>
                </a:solidFill>
              </a:rPr>
              <a:t>A scaled score of 100 or more shows the pupil is meeting the National Standard. </a:t>
            </a:r>
            <a:endParaRPr/>
          </a:p>
        </p:txBody>
      </p:sp>
      <p:sp>
        <p:nvSpPr>
          <p:cNvPr id="58" name="Google Shape;5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Monday 11</a:t>
            </a:r>
            <a:r>
              <a:rPr lang="en-GB" baseline="30000"/>
              <a:t>th</a:t>
            </a:r>
            <a:r>
              <a:rPr lang="en-GB"/>
              <a:t> May</a:t>
            </a:r>
            <a:endParaRPr/>
          </a:p>
        </p:txBody>
      </p:sp>
      <p:sp>
        <p:nvSpPr>
          <p:cNvPr id="64" name="Google Shape;64;p6"/>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Grammar, punctuation and spelling consists of two papers.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focuses on all three elements (grammar, punctuation and spelling or GPS). The paper lasts for </a:t>
            </a:r>
            <a:r>
              <a:rPr lang="en-GB">
                <a:solidFill>
                  <a:srgbClr val="283593"/>
                </a:solidFill>
              </a:rPr>
              <a:t>45 minutes</a:t>
            </a:r>
            <a:r>
              <a:rPr lang="en-GB"/>
              <a:t>. </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65" name="Google Shape;6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1" name="Google Shape;71;p7"/>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focuses 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Grammatical terms/ word classes;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Functions of sentences;</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Combining words, phrases and clauses;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Verb forms, tenses and consistency;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Punctuation;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Vocabulary;</a:t>
            </a:r>
            <a:endParaRPr>
              <a:solidFill>
                <a:srgbClr val="283593"/>
              </a:solidFill>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Standard English and formality.</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requires a range of answer types but does not require longer formal answers. </a:t>
            </a:r>
            <a:endParaRPr/>
          </a:p>
        </p:txBody>
      </p:sp>
      <p:sp>
        <p:nvSpPr>
          <p:cNvPr id="72" name="Google Shape;7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8" name="Google Shape;78;p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 </a:t>
            </a:r>
            <a:endParaRPr/>
          </a:p>
        </p:txBody>
      </p:sp>
      <p:sp>
        <p:nvSpPr>
          <p:cNvPr id="79" name="Google Shape;7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80" name="Google Shape;80;p8"/>
          <p:cNvPicPr preferRelativeResize="0"/>
          <p:nvPr/>
        </p:nvPicPr>
        <p:blipFill>
          <a:blip r:embed="rId3">
            <a:alphaModFix/>
          </a:blip>
          <a:stretch>
            <a:fillRect/>
          </a:stretch>
        </p:blipFill>
        <p:spPr>
          <a:xfrm>
            <a:off x="459325" y="1347888"/>
            <a:ext cx="4226351" cy="1330950"/>
          </a:xfrm>
          <a:prstGeom prst="rect">
            <a:avLst/>
          </a:prstGeom>
          <a:noFill/>
          <a:ln>
            <a:noFill/>
          </a:ln>
        </p:spPr>
      </p:pic>
      <p:sp>
        <p:nvSpPr>
          <p:cNvPr id="81" name="Google Shape;81;p8"/>
          <p:cNvSpPr txBox="1"/>
          <p:nvPr/>
        </p:nvSpPr>
        <p:spPr>
          <a:xfrm>
            <a:off x="2377693" y="2178030"/>
            <a:ext cx="301800" cy="26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a:t>
            </a:r>
            <a:endParaRPr sz="1200" b="0" i="0" u="sng" strike="noStrike" cap="none">
              <a:solidFill>
                <a:schemeClr val="dk1"/>
              </a:solidFill>
              <a:latin typeface="Arial"/>
              <a:ea typeface="Arial"/>
              <a:cs typeface="Arial"/>
              <a:sym typeface="Arial"/>
            </a:endParaRPr>
          </a:p>
        </p:txBody>
      </p:sp>
      <p:pic>
        <p:nvPicPr>
          <p:cNvPr id="82" name="Google Shape;82;p8"/>
          <p:cNvPicPr preferRelativeResize="0"/>
          <p:nvPr/>
        </p:nvPicPr>
        <p:blipFill>
          <a:blip r:embed="rId4">
            <a:alphaModFix/>
          </a:blip>
          <a:stretch>
            <a:fillRect/>
          </a:stretch>
        </p:blipFill>
        <p:spPr>
          <a:xfrm>
            <a:off x="4722950" y="2185200"/>
            <a:ext cx="4298201" cy="1266500"/>
          </a:xfrm>
          <a:prstGeom prst="rect">
            <a:avLst/>
          </a:prstGeom>
          <a:noFill/>
          <a:ln>
            <a:noFill/>
          </a:ln>
        </p:spPr>
      </p:pic>
      <p:pic>
        <p:nvPicPr>
          <p:cNvPr id="83" name="Google Shape;83;p8"/>
          <p:cNvPicPr preferRelativeResize="0"/>
          <p:nvPr/>
        </p:nvPicPr>
        <p:blipFill>
          <a:blip r:embed="rId5">
            <a:alphaModFix/>
          </a:blip>
          <a:stretch>
            <a:fillRect/>
          </a:stretch>
        </p:blipFill>
        <p:spPr>
          <a:xfrm>
            <a:off x="662225" y="3451694"/>
            <a:ext cx="4418150" cy="1157131"/>
          </a:xfrm>
          <a:prstGeom prst="rect">
            <a:avLst/>
          </a:prstGeom>
          <a:noFill/>
          <a:ln>
            <a:noFill/>
          </a:ln>
        </p:spPr>
      </p:pic>
      <p:sp>
        <p:nvSpPr>
          <p:cNvPr id="84" name="Google Shape;84;p8"/>
          <p:cNvSpPr txBox="1"/>
          <p:nvPr/>
        </p:nvSpPr>
        <p:spPr>
          <a:xfrm>
            <a:off x="1250900" y="4110150"/>
            <a:ext cx="3177900" cy="1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2"/>
                </a:solidFill>
                <a:latin typeface="Nunito Sans SemiBold"/>
                <a:ea typeface="Nunito Sans SemiBold"/>
                <a:cs typeface="Nunito Sans SemiBold"/>
                <a:sym typeface="Nunito Sans SemiBold"/>
              </a:rPr>
              <a:t>The council maintain the local park. </a:t>
            </a:r>
            <a:endParaRPr sz="13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300">
              <a:solidFill>
                <a:schemeClr val="dk2"/>
              </a:solidFill>
              <a:latin typeface="Nunito Sans SemiBold"/>
              <a:ea typeface="Nunito Sans SemiBold"/>
              <a:cs typeface="Nunito Sans SemiBold"/>
              <a:sym typeface="Nunito Sans SemiBold"/>
            </a:endParaRPr>
          </a:p>
        </p:txBody>
      </p:sp>
      <p:sp>
        <p:nvSpPr>
          <p:cNvPr id="85" name="Google Shape;85;p8"/>
          <p:cNvSpPr/>
          <p:nvPr/>
        </p:nvSpPr>
        <p:spPr>
          <a:xfrm>
            <a:off x="5687375" y="2812600"/>
            <a:ext cx="3018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
        <p:nvSpPr>
          <p:cNvPr id="86" name="Google Shape;86;p8"/>
          <p:cNvSpPr/>
          <p:nvPr/>
        </p:nvSpPr>
        <p:spPr>
          <a:xfrm>
            <a:off x="5894175" y="3112625"/>
            <a:ext cx="2283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2 (spelling)</a:t>
            </a:r>
            <a:endParaRPr/>
          </a:p>
        </p:txBody>
      </p:sp>
      <p:sp>
        <p:nvSpPr>
          <p:cNvPr id="92" name="Google Shape;92;p9"/>
          <p:cNvSpPr txBox="1">
            <a:spLocks noGrp="1"/>
          </p:cNvSpPr>
          <p:nvPr>
            <p:ph type="body" idx="1"/>
          </p:nvPr>
        </p:nvSpPr>
        <p:spPr>
          <a:xfrm>
            <a:off x="311700" y="739303"/>
            <a:ext cx="8520600" cy="101916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Paper 2 is a shorter paper that focuses solely on spellings.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93" name="Google Shape;9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pic>
        <p:nvPicPr>
          <p:cNvPr id="94" name="Google Shape;94;p9"/>
          <p:cNvPicPr preferRelativeResize="0"/>
          <p:nvPr/>
        </p:nvPicPr>
        <p:blipFill>
          <a:blip r:embed="rId3">
            <a:alphaModFix/>
          </a:blip>
          <a:stretch>
            <a:fillRect/>
          </a:stretch>
        </p:blipFill>
        <p:spPr>
          <a:xfrm>
            <a:off x="591400" y="1855750"/>
            <a:ext cx="4312651" cy="2352349"/>
          </a:xfrm>
          <a:prstGeom prst="rect">
            <a:avLst/>
          </a:prstGeom>
          <a:noFill/>
          <a:ln>
            <a:noFill/>
          </a:ln>
        </p:spPr>
      </p:pic>
      <p:pic>
        <p:nvPicPr>
          <p:cNvPr id="95" name="Google Shape;95;p9"/>
          <p:cNvPicPr preferRelativeResize="0"/>
          <p:nvPr/>
        </p:nvPicPr>
        <p:blipFill>
          <a:blip r:embed="rId4">
            <a:alphaModFix/>
          </a:blip>
          <a:stretch>
            <a:fillRect/>
          </a:stretch>
        </p:blipFill>
        <p:spPr>
          <a:xfrm>
            <a:off x="5483776" y="1413613"/>
            <a:ext cx="2518093" cy="3080238"/>
          </a:xfrm>
          <a:prstGeom prst="rect">
            <a:avLst/>
          </a:prstGeom>
          <a:noFill/>
          <a:ln>
            <a:noFill/>
          </a:ln>
        </p:spPr>
      </p:pic>
    </p:spTree>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3190</Words>
  <Application>Microsoft Office PowerPoint</Application>
  <PresentationFormat>On-screen Show (16:9)</PresentationFormat>
  <Paragraphs>309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Nunito</vt:lpstr>
      <vt:lpstr>Nunito Sans SemiBold</vt:lpstr>
      <vt:lpstr>Nunito SemiBold</vt:lpstr>
      <vt:lpstr>TSL</vt:lpstr>
      <vt:lpstr>  Year 6 SATs 2026 Presentation for Parents, Carers &amp; Guardians</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 2 (Reasoning)</vt:lpstr>
      <vt:lpstr>Maths Paper 2 (Reasoning)</vt:lpstr>
      <vt:lpstr>Maths Paper 3 (Reasoning)</vt:lpstr>
      <vt:lpstr>Maths Paper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2026 Presentation for Parents, Carers &amp; Guardians</dc:title>
  <dc:creator>Bolney Primary School</dc:creator>
  <cp:lastModifiedBy>Clare James</cp:lastModifiedBy>
  <cp:revision>1</cp:revision>
  <dcterms:modified xsi:type="dcterms:W3CDTF">2026-04-27T12:31:59Z</dcterms:modified>
</cp:coreProperties>
</file>