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62" r:id="rId7"/>
    <p:sldId id="263" r:id="rId8"/>
    <p:sldId id="257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Burton" initials="RB" lastIdx="1" clrIdx="0">
    <p:extLst>
      <p:ext uri="{19B8F6BF-5375-455C-9EA6-DF929625EA0E}">
        <p15:presenceInfo xmlns:p15="http://schemas.microsoft.com/office/powerpoint/2012/main" userId="S-1-5-21-2054382301-123889411-1129275954-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B055-58AC-4702-9867-5541EB80E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88272-4776-4E0D-B18A-6FC2BE957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3473-874E-4E24-ADC6-0506E5A4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8FF3E-2F0B-44DA-9712-B4021E55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236D-05FE-4FEE-AD4A-9F7819B1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9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9B31-0CEB-4AAB-AD74-4FDE9B66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4701F-53AE-4F31-B473-F745685CB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0D082-FF36-4B97-AE45-FAC97282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BEF8A-CEE1-4F7A-AD93-75921A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1CBCD-9649-4086-BF8B-D9037417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BC364-3583-4CED-9C06-E8FFB3B2F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71A8-3742-4992-8636-907D687F6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0973D-256F-4760-B388-07CEE105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8F658-0EF9-4447-BDCC-A25F46EA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E36-BB47-48B2-81E1-8974FCDB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3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9141-AAAE-4B87-8FE2-95B8E8D2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8A6C-33D5-4469-840D-8281162D2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C1280-4680-41EE-8457-B12E8AC0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D361D-A668-4464-A3B5-2FF9FD61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596E-3B78-49DE-B589-A4F49279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5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27A6-356D-4299-A78C-97015851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3F4DE-F60C-4AFD-996D-3C2DD51A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1634-7C76-479D-B28C-2FC173A9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F5B94-CB93-4965-A672-DE8EC7DA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B439-299C-4EEB-BC5E-1C2E7DB0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9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FD1A-CECB-464F-AAB9-CC3E5D4C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4B3E-DADB-496C-BA46-9F19E829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233A8-D98E-4F27-A145-5B620B348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138A-0540-4A23-AF9D-09EBB658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9DBAA-A9DB-45D3-A484-C6A7CD37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F3822-2978-4BE9-86B9-14E2CD02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6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3D4F-4E8D-4190-80CB-77692262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2DB94-C6A7-4F83-91D5-9B54693ED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B2AB-84C5-409F-8990-70D440DBD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D43B9-FEF1-428A-BF55-0A5117B31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C557-31BA-47C5-88DB-BFF14F823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B7EA7-31ED-4EBF-956A-406FED6E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7B895-9E46-4E8C-ADDF-61869240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E1E67-6AB5-447F-9ACA-92C41266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0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AAAE-7B08-4F6A-BBA6-3A1A665A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B2733-3BBD-4E4E-8941-AC14E203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1980B-D828-4B7F-8284-8A72F0F4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F48D1-0897-4FF9-BECC-1FF8E711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4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03FC3-852F-40A8-8FE7-F6C9B096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D5005-9737-45E1-93F4-919307FD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B1BF-D0AE-4927-9B9B-CB94D838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2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597A-203A-4E0A-9C7E-A9FA4C3D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DA547-13EA-46CA-8D21-2B693EE0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27931-64E6-4800-B494-8FFC29AC6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413E-F70E-49E5-A36F-6322373C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C6A0-5601-4900-9816-F0048023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6F66C-DC39-4980-A8E5-A1FE73EE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6DBC-72AF-4C48-B710-42135404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550C9-C572-49C2-A89D-0A9746FCE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7C1C1-C02C-4FDE-89FE-C59E2847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6CB7E-C98F-4FE3-A9D2-49D3FFA7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66F61-156F-4FBC-8407-809FCC4E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C5651-B622-4D1F-B176-D31089AF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3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0BCB4-29B5-4DB9-BC22-97C483E2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3DF03-658F-4762-A6E2-E754174DE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37E4-ACE7-4B8F-A7E3-2B71D6EB1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F2CC-8364-4DA8-A859-D50F5B592B9E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E214-09BD-41F2-8085-0C172A5D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A3196-B002-4015-9FD4-DE7344082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AC6B-1EE7-4D07-B8B7-CDDFEEC28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90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FAD88-FA4E-4949-BF87-F0E26599D05F}"/>
              </a:ext>
            </a:extLst>
          </p:cNvPr>
          <p:cNvSpPr txBox="1"/>
          <p:nvPr/>
        </p:nvSpPr>
        <p:spPr>
          <a:xfrm>
            <a:off x="2214691" y="762000"/>
            <a:ext cx="795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Inclusion at </a:t>
            </a:r>
            <a:r>
              <a:rPr lang="en-GB" sz="3600" dirty="0" err="1"/>
              <a:t>Bolney</a:t>
            </a:r>
            <a:r>
              <a:rPr lang="en-GB" sz="3600" dirty="0"/>
              <a:t> CEP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10AEB-E7F6-417E-957B-A75638A12F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6" y="2406130"/>
            <a:ext cx="3091208" cy="25815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54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8C000-5014-4E64-8AC1-92447195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"/>
          <a:stretch/>
        </p:blipFill>
        <p:spPr>
          <a:xfrm>
            <a:off x="431897" y="272443"/>
            <a:ext cx="11328205" cy="63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34985-8923-47FA-BB08-5145DB28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14" y="440051"/>
            <a:ext cx="4288491" cy="5977897"/>
          </a:xfrm>
          <a:prstGeom prst="rect">
            <a:avLst/>
          </a:prstGeom>
        </p:spPr>
      </p:pic>
      <p:sp>
        <p:nvSpPr>
          <p:cNvPr id="4" name="Flowchart: Alternate Process 50">
            <a:extLst>
              <a:ext uri="{FF2B5EF4-FFF2-40B4-BE49-F238E27FC236}">
                <a16:creationId xmlns:a16="http://schemas.microsoft.com/office/drawing/2014/main" id="{9EDD7BE9-E0BD-4AC3-A6B6-9F05064C16DB}"/>
              </a:ext>
            </a:extLst>
          </p:cNvPr>
          <p:cNvSpPr/>
          <p:nvPr/>
        </p:nvSpPr>
        <p:spPr>
          <a:xfrm>
            <a:off x="5647765" y="820272"/>
            <a:ext cx="5311588" cy="2474258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At Bolney CEP, it is important to ensure that the support that a child is receiving is purposeful, appropriate and evaluated. This flow diagram demonstrates how this could look and where the different stages of review are.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This document can be viewed in full below.</a:t>
            </a:r>
            <a:endParaRPr lang="en-GB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F6AB8-9C7C-4A8A-9CBD-215507D329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86" y="4033224"/>
            <a:ext cx="2119345" cy="1681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1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F671E-4362-4FBF-AD52-F5188CF3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8" y="142315"/>
            <a:ext cx="11524161" cy="64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47F9C0-DB75-4E17-8EE3-06EAA9776158}"/>
              </a:ext>
            </a:extLst>
          </p:cNvPr>
          <p:cNvSpPr txBox="1"/>
          <p:nvPr/>
        </p:nvSpPr>
        <p:spPr>
          <a:xfrm>
            <a:off x="482138" y="366623"/>
            <a:ext cx="993374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/>
              <a:t>Current Interventions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Handwriting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Narrative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Precision Teaching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Lego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Phonics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Sensory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Numbots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Class Priority readers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SATs Breakfast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 of Clicker 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Learning Mentor/ELSA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These interventions run in addition to the targeted TA/Teacher support that is </a:t>
            </a:r>
          </a:p>
          <a:p>
            <a:r>
              <a:rPr lang="en-GB" sz="2400" dirty="0"/>
              <a:t>highlighted on teachers plans. </a:t>
            </a:r>
          </a:p>
        </p:txBody>
      </p:sp>
      <p:pic>
        <p:nvPicPr>
          <p:cNvPr id="2050" name="Picture 2" descr="SIVA Portal - CRICK SOFTWARE CLICKER 8 - Face-to-face ...">
            <a:extLst>
              <a:ext uri="{FF2B5EF4-FFF2-40B4-BE49-F238E27FC236}">
                <a16:creationId xmlns:a16="http://schemas.microsoft.com/office/drawing/2014/main" id="{3B86C5A5-C8CD-4345-8B71-83D73D3F9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r="17316"/>
          <a:stretch/>
        </p:blipFill>
        <p:spPr bwMode="auto">
          <a:xfrm rot="21014648">
            <a:off x="5795057" y="901237"/>
            <a:ext cx="1511258" cy="15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mBots | How the Game Works">
            <a:extLst>
              <a:ext uri="{FF2B5EF4-FFF2-40B4-BE49-F238E27FC236}">
                <a16:creationId xmlns:a16="http://schemas.microsoft.com/office/drawing/2014/main" id="{C948ABD7-062D-4316-BE91-0B38AAF4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402">
            <a:off x="7494494" y="1078287"/>
            <a:ext cx="3657599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mes-table-rock-stars-resources-logo - WRHS">
            <a:extLst>
              <a:ext uri="{FF2B5EF4-FFF2-40B4-BE49-F238E27FC236}">
                <a16:creationId xmlns:a16="http://schemas.microsoft.com/office/drawing/2014/main" id="{612044D4-B7C8-4F91-BF71-ED5E400E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670">
            <a:off x="4239989" y="1716231"/>
            <a:ext cx="1661780" cy="16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Lego Therapy? and How can it Help? | SALT &amp; Light">
            <a:extLst>
              <a:ext uri="{FF2B5EF4-FFF2-40B4-BE49-F238E27FC236}">
                <a16:creationId xmlns:a16="http://schemas.microsoft.com/office/drawing/2014/main" id="{1C5D51F8-3BF4-4F40-9596-A106DA713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r="18202"/>
          <a:stretch/>
        </p:blipFill>
        <p:spPr bwMode="auto">
          <a:xfrm>
            <a:off x="6215085" y="2547121"/>
            <a:ext cx="1910701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onics Shed - EdShed Resource // Sound Wall">
            <a:extLst>
              <a:ext uri="{FF2B5EF4-FFF2-40B4-BE49-F238E27FC236}">
                <a16:creationId xmlns:a16="http://schemas.microsoft.com/office/drawing/2014/main" id="{D94103F2-0BA0-4AAE-ADA1-BBCD10C5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551">
            <a:off x="8231035" y="2933907"/>
            <a:ext cx="2904372" cy="15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0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28475-1E4C-466F-97A3-12DED6AB4077}"/>
              </a:ext>
            </a:extLst>
          </p:cNvPr>
          <p:cNvSpPr txBox="1"/>
          <p:nvPr/>
        </p:nvSpPr>
        <p:spPr>
          <a:xfrm>
            <a:off x="315884" y="133005"/>
            <a:ext cx="110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How support is monitored for children on the SEND register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10A51-C287-410E-A23B-B48EA93E0689}"/>
              </a:ext>
            </a:extLst>
          </p:cNvPr>
          <p:cNvSpPr txBox="1"/>
          <p:nvPr/>
        </p:nvSpPr>
        <p:spPr>
          <a:xfrm>
            <a:off x="8888506" y="4235824"/>
            <a:ext cx="314858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/>
              <a:t>Individual Learning Plans (ILPs)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on the SEND register.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SMART targets to work towards larger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Teacher create and review these 3x yearly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be shared with parents.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CBECA7-E516-47CE-816B-004F079A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80309"/>
              </p:ext>
            </p:extLst>
          </p:nvPr>
        </p:nvGraphicFramePr>
        <p:xfrm>
          <a:off x="154910" y="1109007"/>
          <a:ext cx="8733597" cy="4740462"/>
        </p:xfrm>
        <a:graphic>
          <a:graphicData uri="http://schemas.openxmlformats.org/drawingml/2006/table">
            <a:tbl>
              <a:tblPr firstRow="1" firstCol="1" bandRow="1"/>
              <a:tblGrid>
                <a:gridCol w="1328875">
                  <a:extLst>
                    <a:ext uri="{9D8B030D-6E8A-4147-A177-3AD203B41FA5}">
                      <a16:colId xmlns:a16="http://schemas.microsoft.com/office/drawing/2014/main" val="542635670"/>
                    </a:ext>
                  </a:extLst>
                </a:gridCol>
                <a:gridCol w="1517547">
                  <a:extLst>
                    <a:ext uri="{9D8B030D-6E8A-4147-A177-3AD203B41FA5}">
                      <a16:colId xmlns:a16="http://schemas.microsoft.com/office/drawing/2014/main" val="2146033509"/>
                    </a:ext>
                  </a:extLst>
                </a:gridCol>
                <a:gridCol w="1462832">
                  <a:extLst>
                    <a:ext uri="{9D8B030D-6E8A-4147-A177-3AD203B41FA5}">
                      <a16:colId xmlns:a16="http://schemas.microsoft.com/office/drawing/2014/main" val="852748185"/>
                    </a:ext>
                  </a:extLst>
                </a:gridCol>
                <a:gridCol w="1474781">
                  <a:extLst>
                    <a:ext uri="{9D8B030D-6E8A-4147-A177-3AD203B41FA5}">
                      <a16:colId xmlns:a16="http://schemas.microsoft.com/office/drawing/2014/main" val="1659714672"/>
                    </a:ext>
                  </a:extLst>
                </a:gridCol>
                <a:gridCol w="2949562">
                  <a:extLst>
                    <a:ext uri="{9D8B030D-6E8A-4147-A177-3AD203B41FA5}">
                      <a16:colId xmlns:a16="http://schemas.microsoft.com/office/drawing/2014/main" val="696937633"/>
                    </a:ext>
                  </a:extLst>
                </a:gridCol>
              </a:tblGrid>
              <a:tr h="75385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Support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include: a specific target based on the child’s assessment grids, a measurable outcome and a next step when considering the impact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E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61953"/>
                  </a:ext>
                </a:extLst>
              </a:tr>
              <a:tr h="17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Target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E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E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E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Delivered by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E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97936"/>
                  </a:ext>
                </a:extLst>
              </a:tr>
              <a:tr h="83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February half term, XXXX will be able to partition 2-digit numbers using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diennes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blocks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 Support in Maths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5x weekly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AB, CD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 is able to do this with equipment.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3-digit numbers</a:t>
                      </a: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8043"/>
                  </a:ext>
                </a:extLst>
              </a:tr>
              <a:tr h="662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February half term, XXXX verbally say a sentence aloud before writing it.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 Support in Writing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5x weekly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AB, CD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 is able to do this.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To punctuate sentences using actions when sounding out sentences.</a:t>
                      </a: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3995"/>
                  </a:ext>
                </a:extLst>
              </a:tr>
              <a:tr h="495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Easter, be re-enter the classroom ready to learn.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Sensory Circuits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3x weekly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Much more focus.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to continue.</a:t>
                      </a: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75203"/>
                  </a:ext>
                </a:extLst>
              </a:tr>
              <a:tr h="662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Easter, consolidate learning of split digraphs to create long vowel sounds.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Phonics Intervention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 weekly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showed progress. Still some gaps.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u_e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i_e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33061"/>
                  </a:ext>
                </a:extLst>
              </a:tr>
              <a:tr h="495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Easter, XXXX will be able to read 60 words a minute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Precision Monitoring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5x weekly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assessment 65 words a minute.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75 words</a:t>
                      </a: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53282"/>
                  </a:ext>
                </a:extLst>
              </a:tr>
              <a:tr h="662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Easter, XXXX will be able to spell 10 Year 1 words correctly.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Multi-Sensory Reading Intervention (Toe to Toe)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To spell all Year 1 words correctly</a:t>
                      </a:r>
                    </a:p>
                  </a:txBody>
                  <a:tcPr marL="65578" marR="65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6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0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32AFCF-D9AB-4020-86F4-0A06CBEAC3BA}"/>
              </a:ext>
            </a:extLst>
          </p:cNvPr>
          <p:cNvSpPr txBox="1"/>
          <p:nvPr/>
        </p:nvSpPr>
        <p:spPr>
          <a:xfrm>
            <a:off x="314325" y="247650"/>
            <a:ext cx="110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If further support is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47AD8-4FFA-48B2-8E66-FA9C6B02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91816"/>
            <a:ext cx="7902884" cy="5440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12971F-A28C-42AA-8C51-C13CECDBDC25}"/>
              </a:ext>
            </a:extLst>
          </p:cNvPr>
          <p:cNvSpPr txBox="1"/>
          <p:nvPr/>
        </p:nvSpPr>
        <p:spPr>
          <a:xfrm>
            <a:off x="8298745" y="2453262"/>
            <a:ext cx="377190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/>
              <a:t>Education, Health and Care Plan (EHCP)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children still are not making adequate progress, and the school deem it necessary, an application for an EHCP will be made to the local authority.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will bring additional funding to the school for that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 scales are lengthy and often delayed due to lack of specialist staff such as Educational Psychologists.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current climate is the LA are rejecting quite a few applications.</a:t>
            </a:r>
          </a:p>
        </p:txBody>
      </p:sp>
    </p:spTree>
    <p:extLst>
      <p:ext uri="{BB962C8B-B14F-4D97-AF65-F5344CB8AC3E}">
        <p14:creationId xmlns:p14="http://schemas.microsoft.com/office/powerpoint/2010/main" val="66017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D94E66-1687-4850-AE3C-CA462D729024}"/>
              </a:ext>
            </a:extLst>
          </p:cNvPr>
          <p:cNvSpPr txBox="1"/>
          <p:nvPr/>
        </p:nvSpPr>
        <p:spPr>
          <a:xfrm>
            <a:off x="420831" y="1554539"/>
            <a:ext cx="6456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Oversee the strategic development of SEN policy and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the implementation of the SEN policy on a day-to-day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key point of contact for colleagues and can offer support and advice for the identification of needs and suitable provision to meet those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Through provision management, they will maintain an overview of the progress of pupils with SEND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Seeks to develop practice to ensure the effectiveness of interventions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(NASEN – National Association for Special Education Needs)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06FF8-4D98-4890-8F4B-25F3847D0AE4}"/>
              </a:ext>
            </a:extLst>
          </p:cNvPr>
          <p:cNvSpPr txBox="1"/>
          <p:nvPr/>
        </p:nvSpPr>
        <p:spPr>
          <a:xfrm>
            <a:off x="554181" y="429491"/>
            <a:ext cx="852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The Role of a SENDCO in schools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AF0ED-3678-4FC6-BA2A-94931A28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48" y="1077363"/>
            <a:ext cx="4045821" cy="535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71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3465F-D090-422A-8B60-B2AEA948F2C5}"/>
              </a:ext>
            </a:extLst>
          </p:cNvPr>
          <p:cNvSpPr txBox="1"/>
          <p:nvPr/>
        </p:nvSpPr>
        <p:spPr>
          <a:xfrm>
            <a:off x="1237130" y="1120676"/>
            <a:ext cx="9480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For anymore additional information, please do look at the links and documents at the bottom of the page.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06794-89AF-492D-9273-7690467136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14" y="3429000"/>
            <a:ext cx="3091208" cy="25815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70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590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Burton</dc:creator>
  <cp:lastModifiedBy>Rebecca</cp:lastModifiedBy>
  <cp:revision>24</cp:revision>
  <dcterms:created xsi:type="dcterms:W3CDTF">2024-04-22T12:19:09Z</dcterms:created>
  <dcterms:modified xsi:type="dcterms:W3CDTF">2026-05-12T10:46:30Z</dcterms:modified>
</cp:coreProperties>
</file>