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5" r:id="rId4"/>
    <p:sldId id="266" r:id="rId5"/>
    <p:sldId id="258" r:id="rId6"/>
    <p:sldId id="262" r:id="rId7"/>
    <p:sldId id="263" r:id="rId8"/>
    <p:sldId id="257" r:id="rId9"/>
    <p:sldId id="267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becca Burton" initials="RB" lastIdx="1" clrIdx="0">
    <p:extLst>
      <p:ext uri="{19B8F6BF-5375-455C-9EA6-DF929625EA0E}">
        <p15:presenceInfo xmlns:p15="http://schemas.microsoft.com/office/powerpoint/2012/main" userId="S-1-5-21-2054382301-123889411-1129275954-112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4" autoAdjust="0"/>
    <p:restoredTop sz="94660"/>
  </p:normalViewPr>
  <p:slideViewPr>
    <p:cSldViewPr snapToGrid="0">
      <p:cViewPr varScale="1">
        <p:scale>
          <a:sx n="71" d="100"/>
          <a:sy n="71" d="100"/>
        </p:scale>
        <p:origin x="53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8CB055-58AC-4702-9867-5541EB80EF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A88272-4776-4E0D-B18A-6FC2BE957C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D83473-874E-4E24-ADC6-0506E5A45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BF2CC-8364-4DA8-A859-D50F5B592B9E}" type="datetimeFigureOut">
              <a:rPr lang="en-GB" smtClean="0"/>
              <a:t>12/05/2026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68FF3E-2F0B-44DA-9712-B4021E555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9C236D-05FE-4FEE-AD4A-9F7819B1D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9AC6B-1EE7-4D07-B8B7-CDDFEEC28F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3694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F9B31-0CEB-4AAB-AD74-4FDE9B66D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04701F-53AE-4F31-B473-F745685CB3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50D082-FF36-4B97-AE45-FAC9728295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BF2CC-8364-4DA8-A859-D50F5B592B9E}" type="datetimeFigureOut">
              <a:rPr lang="en-GB" smtClean="0"/>
              <a:t>12/05/2026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9BEF8A-CEE1-4F7A-AD93-75921A4D2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C1CBCD-9649-4086-BF8B-D90374179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9AC6B-1EE7-4D07-B8B7-CDDFEEC28F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501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3CBC364-3583-4CED-9C06-E8FFB3B2F1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8071A8-3742-4992-8636-907D687F61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60973D-256F-4760-B388-07CEE1059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BF2CC-8364-4DA8-A859-D50F5B592B9E}" type="datetimeFigureOut">
              <a:rPr lang="en-GB" smtClean="0"/>
              <a:t>12/05/2026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58F658-0EF9-4447-BDCC-A25F46EA7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977E36-BB47-48B2-81E1-8974FCDB2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9AC6B-1EE7-4D07-B8B7-CDDFEEC28F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3137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59141-AAAE-4B87-8FE2-95B8E8D2E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B68A6C-33D5-4469-840D-8281162D22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4C1280-4680-41EE-8457-B12E8AC06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BF2CC-8364-4DA8-A859-D50F5B592B9E}" type="datetimeFigureOut">
              <a:rPr lang="en-GB" smtClean="0"/>
              <a:t>12/05/2026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8D361D-A668-4464-A3B5-2FF9FD61B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63596E-3B78-49DE-B589-A4F49279E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9AC6B-1EE7-4D07-B8B7-CDDFEEC28F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025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B227A6-356D-4299-A78C-970158511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D3F4DE-F60C-4AFD-996D-3C2DD51A51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771634-7C76-479D-B28C-2FC173A958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BF2CC-8364-4DA8-A859-D50F5B592B9E}" type="datetimeFigureOut">
              <a:rPr lang="en-GB" smtClean="0"/>
              <a:t>12/05/2026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3F5B94-CB93-4965-A672-DE8EC7DA7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50B439-299C-4EEB-BC5E-1C2E7DB0B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9AC6B-1EE7-4D07-B8B7-CDDFEEC28F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4190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BFD1A-CECB-464F-AAB9-CC3E5D4C7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124B3E-DADB-496C-BA46-9F19E82936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F233A8-D98E-4F27-A145-5B620B3484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36138A-0540-4A23-AF9D-09EBB6581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BF2CC-8364-4DA8-A859-D50F5B592B9E}" type="datetimeFigureOut">
              <a:rPr lang="en-GB" smtClean="0"/>
              <a:t>12/05/2026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99DBAA-A9DB-45D3-A484-C6A7CD37A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7F3822-2978-4BE9-86B9-14E2CD02F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9AC6B-1EE7-4D07-B8B7-CDDFEEC28F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9162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43D4F-4E8D-4190-80CB-776922628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E2DB94-C6A7-4F83-91D5-9B54693ED8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D1B2AB-84C5-409F-8990-70D440DBDF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3D43B9-FEF1-428A-BF55-0A5117B310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036C557-31BA-47C5-88DB-BFF14F8233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1AB7EA7-31ED-4EBF-956A-406FED6E8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BF2CC-8364-4DA8-A859-D50F5B592B9E}" type="datetimeFigureOut">
              <a:rPr lang="en-GB" smtClean="0"/>
              <a:t>12/05/2026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597B895-9E46-4E8C-ADDF-61869240C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EE1E67-6AB5-447F-9ACA-92C412667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9AC6B-1EE7-4D07-B8B7-CDDFEEC28F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6102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E1AAAE-7B08-4F6A-BBA6-3A1A665A7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BB2733-3BBD-4E4E-8941-AC14E2030D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BF2CC-8364-4DA8-A859-D50F5B592B9E}" type="datetimeFigureOut">
              <a:rPr lang="en-GB" smtClean="0"/>
              <a:t>12/05/2026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A1980B-D828-4B7F-8284-8A72F0F404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AF48D1-0897-4FF9-BECC-1FF8E7114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9AC6B-1EE7-4D07-B8B7-CDDFEEC28F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9748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903FC3-852F-40A8-8FE7-F6C9B096F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BF2CC-8364-4DA8-A859-D50F5B592B9E}" type="datetimeFigureOut">
              <a:rPr lang="en-GB" smtClean="0"/>
              <a:t>12/05/2026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FD5005-9737-45E1-93F4-919307FD3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8EB1BF-D0AE-4927-9B9B-CB94D8388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9AC6B-1EE7-4D07-B8B7-CDDFEEC28F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1620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97597A-203A-4E0A-9C7E-A9FA4C3D1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3DA547-13EA-46CA-8D21-2B693EE039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727931-64E6-4800-B494-8FFC29AC62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90413E-F70E-49E5-A36F-6322373C4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BF2CC-8364-4DA8-A859-D50F5B592B9E}" type="datetimeFigureOut">
              <a:rPr lang="en-GB" smtClean="0"/>
              <a:t>12/05/2026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F1C6A0-5601-4900-9816-F0048023A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E6F66C-DC39-4980-A8E5-A1FE73EE2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9AC6B-1EE7-4D07-B8B7-CDDFEEC28F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881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66DBC-72AF-4C48-B710-421354046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2550C9-C572-49C2-A89D-0A9746FCE4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B7C1C1-C02C-4FDE-89FE-C59E2847C1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76CB7E-C98F-4FE3-A9D2-49D3FFA74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BF2CC-8364-4DA8-A859-D50F5B592B9E}" type="datetimeFigureOut">
              <a:rPr lang="en-GB" smtClean="0"/>
              <a:t>12/05/2026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A66F61-156F-4FBC-8407-809FCC4E5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4C5651-B622-4D1F-B176-D31089AF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9AC6B-1EE7-4D07-B8B7-CDDFEEC28F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831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2D0BCB4-29B5-4DB9-BC22-97C483E21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E3DF03-658F-4762-A6E2-E754174DED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9537E4-ACE7-4B8F-A7E3-2B71D6EB1C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ABF2CC-8364-4DA8-A859-D50F5B592B9E}" type="datetimeFigureOut">
              <a:rPr lang="en-GB" smtClean="0"/>
              <a:t>12/05/2026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B4E214-09BD-41F2-8085-0C172A5D0A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EA3196-B002-4015-9FD4-DE73440820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79AC6B-1EE7-4D07-B8B7-CDDFEEC28F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7909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DDFAD88-FA4E-4949-BF87-F0E26599D05F}"/>
              </a:ext>
            </a:extLst>
          </p:cNvPr>
          <p:cNvSpPr txBox="1"/>
          <p:nvPr/>
        </p:nvSpPr>
        <p:spPr>
          <a:xfrm>
            <a:off x="2214691" y="762000"/>
            <a:ext cx="79525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Inclusion at </a:t>
            </a:r>
            <a:r>
              <a:rPr lang="en-GB" sz="3600" dirty="0" err="1"/>
              <a:t>Bolney</a:t>
            </a:r>
            <a:r>
              <a:rPr lang="en-GB" sz="3600" dirty="0"/>
              <a:t> CEP School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6E10AEB-E7F6-417E-957B-A75638A12FE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0396" y="2406130"/>
            <a:ext cx="3091208" cy="2581506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71544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CE8C000-5014-4E64-8AC1-9244719595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89"/>
          <a:stretch/>
        </p:blipFill>
        <p:spPr>
          <a:xfrm>
            <a:off x="431897" y="272443"/>
            <a:ext cx="11328205" cy="6313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2752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0534985-8923-47FA-BB08-5145DB285E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214" y="440051"/>
            <a:ext cx="4288491" cy="5977897"/>
          </a:xfrm>
          <a:prstGeom prst="rect">
            <a:avLst/>
          </a:prstGeom>
        </p:spPr>
      </p:pic>
      <p:sp>
        <p:nvSpPr>
          <p:cNvPr id="4" name="Flowchart: Alternate Process 50">
            <a:extLst>
              <a:ext uri="{FF2B5EF4-FFF2-40B4-BE49-F238E27FC236}">
                <a16:creationId xmlns:a16="http://schemas.microsoft.com/office/drawing/2014/main" id="{9EDD7BE9-E0BD-4AC3-A6B6-9F05064C16DB}"/>
              </a:ext>
            </a:extLst>
          </p:cNvPr>
          <p:cNvSpPr/>
          <p:nvPr/>
        </p:nvSpPr>
        <p:spPr>
          <a:xfrm>
            <a:off x="5647765" y="820272"/>
            <a:ext cx="5311588" cy="2474258"/>
          </a:xfrm>
          <a:prstGeom prst="flowChartAlternateProcess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At Bolney CEP, it is important to ensure that the support that a child is receiving is purposeful, appropriate and evaluated. This flow diagram demonstrates how this could look and where the different stages of review are.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GB" dirty="0">
              <a:solidFill>
                <a:srgbClr val="000000"/>
              </a:solidFill>
              <a:ea typeface="Calibri" panose="020F050202020403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dirty="0">
                <a:solidFill>
                  <a:srgbClr val="000000"/>
                </a:solidFill>
                <a:ea typeface="Calibri" panose="020F0502020204030204" pitchFamily="34" charset="0"/>
              </a:rPr>
              <a:t>This document can be viewed in full below.</a:t>
            </a:r>
            <a:endParaRPr lang="en-GB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BF6AB8-9C7C-4A8A-9CBD-215507D329C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886" y="4033224"/>
            <a:ext cx="2119345" cy="1681776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31162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0DF671E-4362-4FBF-AD52-F5188CF3AE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838" y="142315"/>
            <a:ext cx="11524161" cy="644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906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947F9C0-DB75-4E17-8EE3-06EAA9776158}"/>
              </a:ext>
            </a:extLst>
          </p:cNvPr>
          <p:cNvSpPr txBox="1"/>
          <p:nvPr/>
        </p:nvSpPr>
        <p:spPr>
          <a:xfrm>
            <a:off x="482138" y="366623"/>
            <a:ext cx="9933745" cy="61247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u="sng" dirty="0"/>
              <a:t>Current Interventions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Handwriting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Narrative Therapy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Precision Teaching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Lego Therapy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Phonics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Sensory Circuits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Numbots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Class Priority readers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SATs Breakfast Club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Use of Clicker 8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Learning Mentor/ELSA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/>
          </a:p>
          <a:p>
            <a:r>
              <a:rPr lang="en-GB" sz="2400" dirty="0"/>
              <a:t>These interventions run in addition to the targeted TA/Teacher support that is </a:t>
            </a:r>
          </a:p>
          <a:p>
            <a:r>
              <a:rPr lang="en-GB" sz="2400" dirty="0"/>
              <a:t>highlighted on teachers plans. </a:t>
            </a:r>
          </a:p>
        </p:txBody>
      </p:sp>
      <p:pic>
        <p:nvPicPr>
          <p:cNvPr id="2050" name="Picture 2" descr="SIVA Portal - CRICK SOFTWARE CLICKER 8 - Face-to-face ...">
            <a:extLst>
              <a:ext uri="{FF2B5EF4-FFF2-40B4-BE49-F238E27FC236}">
                <a16:creationId xmlns:a16="http://schemas.microsoft.com/office/drawing/2014/main" id="{3B86C5A5-C8CD-4345-8B71-83D73D3F90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73" r="17316"/>
          <a:stretch/>
        </p:blipFill>
        <p:spPr bwMode="auto">
          <a:xfrm rot="21014648">
            <a:off x="5795057" y="901237"/>
            <a:ext cx="1511258" cy="153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NumBots | How the Game Works">
            <a:extLst>
              <a:ext uri="{FF2B5EF4-FFF2-40B4-BE49-F238E27FC236}">
                <a16:creationId xmlns:a16="http://schemas.microsoft.com/office/drawing/2014/main" id="{C948ABD7-062D-4316-BE91-0B38AAF48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2402">
            <a:off x="7494494" y="1078287"/>
            <a:ext cx="3657599" cy="1785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times-table-rock-stars-resources-logo - WRHS">
            <a:extLst>
              <a:ext uri="{FF2B5EF4-FFF2-40B4-BE49-F238E27FC236}">
                <a16:creationId xmlns:a16="http://schemas.microsoft.com/office/drawing/2014/main" id="{612044D4-B7C8-4F91-BF71-ED5E400EF3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55670">
            <a:off x="4239989" y="1716231"/>
            <a:ext cx="1661780" cy="1661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What is Lego Therapy? and How can it Help? | SALT &amp; Light">
            <a:extLst>
              <a:ext uri="{FF2B5EF4-FFF2-40B4-BE49-F238E27FC236}">
                <a16:creationId xmlns:a16="http://schemas.microsoft.com/office/drawing/2014/main" id="{1C5D51F8-3BF4-4F40-9596-A106DA7138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77" r="18202"/>
          <a:stretch/>
        </p:blipFill>
        <p:spPr bwMode="auto">
          <a:xfrm>
            <a:off x="6215085" y="2547121"/>
            <a:ext cx="1910701" cy="1653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Phonics Shed - EdShed Resource // Sound Wall">
            <a:extLst>
              <a:ext uri="{FF2B5EF4-FFF2-40B4-BE49-F238E27FC236}">
                <a16:creationId xmlns:a16="http://schemas.microsoft.com/office/drawing/2014/main" id="{D94103F2-0BA0-4AAE-ADA1-BBCD10C514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36551">
            <a:off x="8231035" y="2933907"/>
            <a:ext cx="2904372" cy="1528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24082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5D28475-1E4C-466F-97A3-12DED6AB4077}"/>
              </a:ext>
            </a:extLst>
          </p:cNvPr>
          <p:cNvSpPr txBox="1"/>
          <p:nvPr/>
        </p:nvSpPr>
        <p:spPr>
          <a:xfrm>
            <a:off x="315884" y="133005"/>
            <a:ext cx="11018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u="sng" dirty="0"/>
              <a:t>How support is monitored for children on the SEND register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F10A51-C287-410E-A23B-B48EA93E0689}"/>
              </a:ext>
            </a:extLst>
          </p:cNvPr>
          <p:cNvSpPr txBox="1"/>
          <p:nvPr/>
        </p:nvSpPr>
        <p:spPr>
          <a:xfrm>
            <a:off x="8888506" y="4235824"/>
            <a:ext cx="3148584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u="sng" dirty="0"/>
              <a:t>Individual Learning Plans (ILPs)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Children on the SEND register.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SMART targets to work towards larger targets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Teacher create and review these 3x yearly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To be shared with parents.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DCBECA7-E516-47CE-816B-004F079AF0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7880309"/>
              </p:ext>
            </p:extLst>
          </p:nvPr>
        </p:nvGraphicFramePr>
        <p:xfrm>
          <a:off x="154910" y="1109007"/>
          <a:ext cx="8733597" cy="4740462"/>
        </p:xfrm>
        <a:graphic>
          <a:graphicData uri="http://schemas.openxmlformats.org/drawingml/2006/table">
            <a:tbl>
              <a:tblPr firstRow="1" firstCol="1" bandRow="1"/>
              <a:tblGrid>
                <a:gridCol w="1328875">
                  <a:extLst>
                    <a:ext uri="{9D8B030D-6E8A-4147-A177-3AD203B41FA5}">
                      <a16:colId xmlns:a16="http://schemas.microsoft.com/office/drawing/2014/main" val="542635670"/>
                    </a:ext>
                  </a:extLst>
                </a:gridCol>
                <a:gridCol w="1517547">
                  <a:extLst>
                    <a:ext uri="{9D8B030D-6E8A-4147-A177-3AD203B41FA5}">
                      <a16:colId xmlns:a16="http://schemas.microsoft.com/office/drawing/2014/main" val="2146033509"/>
                    </a:ext>
                  </a:extLst>
                </a:gridCol>
                <a:gridCol w="1462832">
                  <a:extLst>
                    <a:ext uri="{9D8B030D-6E8A-4147-A177-3AD203B41FA5}">
                      <a16:colId xmlns:a16="http://schemas.microsoft.com/office/drawing/2014/main" val="852748185"/>
                    </a:ext>
                  </a:extLst>
                </a:gridCol>
                <a:gridCol w="1474781">
                  <a:extLst>
                    <a:ext uri="{9D8B030D-6E8A-4147-A177-3AD203B41FA5}">
                      <a16:colId xmlns:a16="http://schemas.microsoft.com/office/drawing/2014/main" val="1659714672"/>
                    </a:ext>
                  </a:extLst>
                </a:gridCol>
                <a:gridCol w="2949562">
                  <a:extLst>
                    <a:ext uri="{9D8B030D-6E8A-4147-A177-3AD203B41FA5}">
                      <a16:colId xmlns:a16="http://schemas.microsoft.com/office/drawing/2014/main" val="696937633"/>
                    </a:ext>
                  </a:extLst>
                </a:gridCol>
              </a:tblGrid>
              <a:tr h="753853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b="1" u="sng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Targeted Support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 include: a specific target based on the child’s assessment grids, a measurable outcome and a next step when considering the impact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b="1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78" marR="65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AE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9361953"/>
                  </a:ext>
                </a:extLst>
              </a:tr>
              <a:tr h="1762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SMART Target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78" marR="65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AEE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Intervention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78" marR="65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AEE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Duration 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78" marR="65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AEE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Delivered by 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78" marR="65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AEE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Impact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78" marR="65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AE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2697936"/>
                  </a:ext>
                </a:extLst>
              </a:tr>
              <a:tr h="8306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By February half term, XXXX will be able to partition 2-digit numbers using </a:t>
                      </a:r>
                      <a:r>
                        <a:rPr lang="en-GB" sz="1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diennes</a:t>
                      </a: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blocks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78" marR="65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1:2 Support in Maths 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78" marR="65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5x weekly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78" marR="65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AB, CD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78" marR="65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XXXXX is able to do this with equipment.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Next step</a:t>
                      </a: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3-digit numbers</a:t>
                      </a:r>
                    </a:p>
                  </a:txBody>
                  <a:tcPr marL="65578" marR="65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2548043"/>
                  </a:ext>
                </a:extLst>
              </a:tr>
              <a:tr h="66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By February half term, XXXX verbally say a sentence aloud before writing it. 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78" marR="65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1:2 Support in Writing 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78" marR="65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5x weekly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78" marR="65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AB, CD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78" marR="65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XXXXX is able to do this.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b="1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Next steps</a:t>
                      </a: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To punctuate sentences using actions when sounding out sentences.</a:t>
                      </a:r>
                    </a:p>
                  </a:txBody>
                  <a:tcPr marL="65578" marR="65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913995"/>
                  </a:ext>
                </a:extLst>
              </a:tr>
              <a:tr h="4953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By Easter, be re-enter the classroom ready to learn.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78" marR="65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Sensory Circuits 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78" marR="65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3x weekly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78" marR="65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EF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78" marR="65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Much more focus.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b="1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Next Steps</a:t>
                      </a: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- to continue.</a:t>
                      </a:r>
                    </a:p>
                  </a:txBody>
                  <a:tcPr marL="65578" marR="65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9375203"/>
                  </a:ext>
                </a:extLst>
              </a:tr>
              <a:tr h="66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By Easter, consolidate learning of split digraphs to create long vowel sounds.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78" marR="65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Phonics Intervention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78" marR="65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2x weekly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78" marR="65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CD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78" marR="65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Assessment showed progress. Still some gaps.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Next Steps</a:t>
                      </a: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</a:t>
                      </a:r>
                      <a:r>
                        <a:rPr lang="en-GB" sz="1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u_e</a:t>
                      </a: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and </a:t>
                      </a:r>
                      <a:r>
                        <a:rPr lang="en-GB" sz="1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i_e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78" marR="65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3933061"/>
                  </a:ext>
                </a:extLst>
              </a:tr>
              <a:tr h="4953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By Easter, XXXX will be able to read 60 words a minute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78" marR="65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Precision Monitoring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78" marR="65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5x weekly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78" marR="65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CD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78" marR="65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Last assessment 65 words a minute.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Next steps</a:t>
                      </a: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75 words</a:t>
                      </a:r>
                    </a:p>
                  </a:txBody>
                  <a:tcPr marL="65578" marR="65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9253282"/>
                  </a:ext>
                </a:extLst>
              </a:tr>
              <a:tr h="66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By Easter, XXXX will be able to spell 10 Year 1 words correctly.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78" marR="65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Multi-Sensory Reading Intervention (Toe to Toe)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78" marR="65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Daily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78" marR="65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CD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78" marR="65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Met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Next steps</a:t>
                      </a: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To spell all Year 1 words correctly</a:t>
                      </a:r>
                    </a:p>
                  </a:txBody>
                  <a:tcPr marL="65578" marR="65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41632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0006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532AFCF-D9AB-4020-86F4-0A06CBEAC3BA}"/>
              </a:ext>
            </a:extLst>
          </p:cNvPr>
          <p:cNvSpPr txBox="1"/>
          <p:nvPr/>
        </p:nvSpPr>
        <p:spPr>
          <a:xfrm>
            <a:off x="314325" y="247650"/>
            <a:ext cx="11018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u="sng" dirty="0"/>
              <a:t>If further support is needed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AA47AD8-4FFA-48B2-8E66-FA9C6B026B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25" y="991816"/>
            <a:ext cx="7902884" cy="54407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F12971F-A28C-42AA-8C51-C13CECDBDC25}"/>
              </a:ext>
            </a:extLst>
          </p:cNvPr>
          <p:cNvSpPr txBox="1"/>
          <p:nvPr/>
        </p:nvSpPr>
        <p:spPr>
          <a:xfrm>
            <a:off x="8298745" y="2453262"/>
            <a:ext cx="3771900" cy="42473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u="sng" dirty="0"/>
              <a:t>Education, Health and Care Plan (EHCP)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If children still are not making adequate progress, and the school deem it necessary, an application for an EHCP will be made to the local authority.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This will bring additional funding to the school for that child.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Time scales are lengthy and often delayed due to lack of specialist staff such as Educational Psychologists.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The current climate is the LA are rejecting quite a few applications.</a:t>
            </a:r>
          </a:p>
        </p:txBody>
      </p:sp>
    </p:spTree>
    <p:extLst>
      <p:ext uri="{BB962C8B-B14F-4D97-AF65-F5344CB8AC3E}">
        <p14:creationId xmlns:p14="http://schemas.microsoft.com/office/powerpoint/2010/main" val="660170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4D94E66-1687-4850-AE3C-CA462D729024}"/>
              </a:ext>
            </a:extLst>
          </p:cNvPr>
          <p:cNvSpPr txBox="1"/>
          <p:nvPr/>
        </p:nvSpPr>
        <p:spPr>
          <a:xfrm>
            <a:off x="420831" y="1554539"/>
            <a:ext cx="645621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Oversee the strategic development of SEN policy and provision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Ensure the implementation of the SEN policy on a day-to-day basis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 key point of contact for colleagues and can offer support and advice for the identification of needs and suitable provision to meet those needs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Through provision management, they will maintain an overview of the progress of pupils with SEND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Seeks to develop practice to ensure the effectiveness of interventions and support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r>
              <a:rPr lang="en-GB" dirty="0"/>
              <a:t>(NASEN – National Association for Special Education Needs)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F06FF8-4D98-4890-8F4B-25F3847D0AE4}"/>
              </a:ext>
            </a:extLst>
          </p:cNvPr>
          <p:cNvSpPr txBox="1"/>
          <p:nvPr/>
        </p:nvSpPr>
        <p:spPr>
          <a:xfrm>
            <a:off x="554181" y="429491"/>
            <a:ext cx="85205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u="sng" dirty="0"/>
              <a:t>The Role of a SENDCO in schools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D4AF0ED-3678-4FC6-BA2A-94931A28E5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5348" y="1077363"/>
            <a:ext cx="4045821" cy="53511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957104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4E3465F-D090-422A-8B60-B2AEA948F2C5}"/>
              </a:ext>
            </a:extLst>
          </p:cNvPr>
          <p:cNvSpPr txBox="1"/>
          <p:nvPr/>
        </p:nvSpPr>
        <p:spPr>
          <a:xfrm>
            <a:off x="1237130" y="1120676"/>
            <a:ext cx="94801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For anymore additional information, please do look at the links and documents at the bottom of the page.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8906794-89AF-492D-9273-7690467136A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614" y="3429000"/>
            <a:ext cx="3091208" cy="2581506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747016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</TotalTime>
  <Words>590</Words>
  <Application>Microsoft Office PowerPoint</Application>
  <PresentationFormat>Widescreen</PresentationFormat>
  <Paragraphs>93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Rebecca Burton</dc:creator>
  <cp:lastModifiedBy>Rebecca</cp:lastModifiedBy>
  <cp:revision>24</cp:revision>
  <dcterms:created xsi:type="dcterms:W3CDTF">2024-04-22T12:19:09Z</dcterms:created>
  <dcterms:modified xsi:type="dcterms:W3CDTF">2026-05-12T10:46:30Z</dcterms:modified>
</cp:coreProperties>
</file>