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Year 4 Times Tables check results improved from 2022/23. 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rgbClr val="00B0F0"/>
        </a:solidFill>
      </dgm:spPr>
      <dgm:t>
        <a:bodyPr/>
        <a:lstStyle/>
        <a:p>
          <a:pPr algn="ctr"/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endParaRPr lang="en-GB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TTrockstars</a:t>
          </a:r>
          <a:r>
            <a:rPr lang="en-GB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and Numbots subscription enables all children to access key number skills practice at home and school.</a:t>
          </a:r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endParaRPr lang="en-GB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endParaRPr lang="en-GB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7" custRadScaleRad="101856" custRadScaleInc="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91726-3E03-4F1C-AB0C-E167FD880566}" type="pres">
      <dgm:prSet presAssocID="{C93A5F1D-5920-4782-BE45-12581CF9A450}" presName="sibTransFirstNode" presStyleLbl="bgShp" presStyleIdx="0" presStyleCnt="1" custLinFactNeighborX="-249" custLinFactNeighborY="454"/>
      <dgm:spPr/>
      <dgm:t>
        <a:bodyPr/>
        <a:lstStyle/>
        <a:p>
          <a:endParaRPr lang="en-US"/>
        </a:p>
      </dgm:t>
    </dgm:pt>
    <dgm:pt modelId="{27D19B1F-5F71-437F-8730-870D3ABA636C}" type="pres">
      <dgm:prSet presAssocID="{59BE6C6F-66B2-4199-A7BB-CA0C05E6D7D5}" presName="nodeFollowingNodes" presStyleLbl="node1" presStyleIdx="1" presStyleCnt="7" custScaleX="114292" custScaleY="114761" custRadScaleRad="98460" custRadScaleInc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2EF09-E40D-4E05-A123-A6E41E0580F0}" type="pres">
      <dgm:prSet presAssocID="{080D32E4-10A9-4443-A16F-048705309391}" presName="nodeFollowingNodes" presStyleLbl="node1" presStyleIdx="2" presStyleCnt="7" custRadScaleRad="100002" custRadScaleInc="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06293-8EBE-4048-B7E3-657E912DED2B}" type="pres">
      <dgm:prSet presAssocID="{100DAEDB-E449-456C-AE2C-32F1056956F6}" presName="nodeFollowingNodes" presStyleLbl="node1" presStyleIdx="3" presStyleCnt="7" custScaleX="111321" custScaleY="139957" custRadScaleRad="96600" custRadScaleInc="-14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F86F0-940C-4CC7-8AF3-3356DE242810}" type="pres">
      <dgm:prSet presAssocID="{EDE794AF-6624-460A-9C93-2ADDBA69CF7E}" presName="nodeFollowingNodes" presStyleLbl="node1" presStyleIdx="4" presStyleCnt="7" custRadScaleRad="100199" custRadScaleInc="9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BC845-EF88-43B0-80CE-F2346E21D3E2}" type="pres">
      <dgm:prSet presAssocID="{C07B317C-D823-4AB5-B39D-EA828B5D2832}" presName="nodeFollowingNodes" presStyleLbl="node1" presStyleIdx="5" presStyleCnt="7" custScaleX="119114" custScaleY="128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76DC-1A35-4AE0-86DA-38C5D1EB12A9}" type="pres">
      <dgm:prSet presAssocID="{3E972072-A6BC-42FA-9C83-F2C385273CCC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64D20747-04FD-4BD7-AA58-CDBCA9D45234}" srcId="{28698D1D-E192-4F40-A5B1-8A56ADC1AC84}" destId="{EDE794AF-6624-460A-9C93-2ADDBA69CF7E}" srcOrd="4" destOrd="0" parTransId="{F3C90DE1-B5F5-413D-A6F9-16C1447B71DB}" sibTransId="{404B91A2-0A9B-4BB4-B609-0DCFCD623D9C}"/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412EC7D2-BC99-48A6-9178-667374A68E4E}" srcId="{28698D1D-E192-4F40-A5B1-8A56ADC1AC84}" destId="{C07B317C-D823-4AB5-B39D-EA828B5D2832}" srcOrd="5" destOrd="0" parTransId="{F262D053-690B-4649-96BB-20BA16531DF5}" sibTransId="{A1A893C3-6C8A-4DFF-A465-F5E62C7B6B3D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3676F206-755A-4C01-9100-A873FDC0AB3F}" srcId="{28698D1D-E192-4F40-A5B1-8A56ADC1AC84}" destId="{3E972072-A6BC-42FA-9C83-F2C385273CCC}" srcOrd="6" destOrd="0" parTransId="{C6620F14-8367-4691-B2DE-32873C8CFCDB}" sibTransId="{6A4CD483-520C-4F48-A54E-3E2203C86136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3A3400AD-BCA0-4B5E-B181-0C97C5A31AFD}" type="presParOf" srcId="{62848F2D-D1C9-4946-87B9-0B442AAA7D4C}" destId="{5A5F86F0-940C-4CC7-8AF3-3356DE242810}" srcOrd="5" destOrd="0" presId="urn:microsoft.com/office/officeart/2005/8/layout/cycle3"/>
    <dgm:cxn modelId="{B5CAF04F-DB9F-4C57-BECA-E8140B038E84}" type="presParOf" srcId="{62848F2D-D1C9-4946-87B9-0B442AAA7D4C}" destId="{D0BBC845-EF88-43B0-80CE-F2346E21D3E2}" srcOrd="6" destOrd="0" presId="urn:microsoft.com/office/officeart/2005/8/layout/cycle3"/>
    <dgm:cxn modelId="{25C825B6-7660-4ECF-BE82-1E2D9C6885E9}" type="presParOf" srcId="{62848F2D-D1C9-4946-87B9-0B442AAA7D4C}" destId="{324276DC-1A35-4AE0-86DA-38C5D1EB12A9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379825" y="-112127"/>
          <a:ext cx="6334769" cy="6334769"/>
        </a:xfrm>
        <a:prstGeom prst="circularArrow">
          <a:avLst>
            <a:gd name="adj1" fmla="val 5544"/>
            <a:gd name="adj2" fmla="val 330680"/>
            <a:gd name="adj3" fmla="val 14494109"/>
            <a:gd name="adj4" fmla="val 1696263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561742" y="-99103"/>
          <a:ext cx="2002482" cy="1001241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</dsp:txBody>
      <dsp:txXfrm>
        <a:off x="3610619" y="-50226"/>
        <a:ext cx="1904728" cy="903487"/>
      </dsp:txXfrm>
    </dsp:sp>
    <dsp:sp modelId="{27D19B1F-5F71-437F-8730-870D3ABA636C}">
      <dsp:nvSpPr>
        <dsp:cNvPr id="0" name=""/>
        <dsp:cNvSpPr/>
      </dsp:nvSpPr>
      <dsp:spPr>
        <a:xfrm>
          <a:off x="5673119" y="1132510"/>
          <a:ext cx="2288677" cy="1149034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729210" y="1188601"/>
        <a:ext cx="2176495" cy="1036852"/>
      </dsp:txXfrm>
    </dsp:sp>
    <dsp:sp modelId="{F552EF09-E40D-4E05-A123-A6E41E0580F0}">
      <dsp:nvSpPr>
        <dsp:cNvPr id="0" name=""/>
        <dsp:cNvSpPr/>
      </dsp:nvSpPr>
      <dsp:spPr>
        <a:xfrm>
          <a:off x="6181311" y="3223032"/>
          <a:ext cx="2002482" cy="1001241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230188" y="3271909"/>
        <a:ext cx="1904728" cy="903487"/>
      </dsp:txXfrm>
    </dsp:sp>
    <dsp:sp modelId="{13906293-8EBE-4048-B7E3-657E912DED2B}">
      <dsp:nvSpPr>
        <dsp:cNvPr id="0" name=""/>
        <dsp:cNvSpPr/>
      </dsp:nvSpPr>
      <dsp:spPr>
        <a:xfrm>
          <a:off x="4823831" y="4613912"/>
          <a:ext cx="2229183" cy="1401307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92237" y="4682318"/>
        <a:ext cx="2092371" cy="1264495"/>
      </dsp:txXfrm>
    </dsp:sp>
    <dsp:sp modelId="{5A5F86F0-940C-4CC7-8AF3-3356DE242810}">
      <dsp:nvSpPr>
        <dsp:cNvPr id="0" name=""/>
        <dsp:cNvSpPr/>
      </dsp:nvSpPr>
      <dsp:spPr>
        <a:xfrm>
          <a:off x="2207494" y="4951442"/>
          <a:ext cx="2002482" cy="100124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TTrockstars</a:t>
          </a:r>
          <a:r>
            <a:rPr lang="en-GB" sz="1100" kern="12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and Numbots subscription enables all children to access key number skills practice at home and school.</a:t>
          </a:r>
          <a:endParaRPr lang="en-GB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256371" y="5000319"/>
        <a:ext cx="1904728" cy="903487"/>
      </dsp:txXfrm>
    </dsp:sp>
    <dsp:sp modelId="{D0BBC845-EF88-43B0-80CE-F2346E21D3E2}">
      <dsp:nvSpPr>
        <dsp:cNvPr id="0" name=""/>
        <dsp:cNvSpPr/>
      </dsp:nvSpPr>
      <dsp:spPr>
        <a:xfrm>
          <a:off x="727105" y="3059008"/>
          <a:ext cx="2385236" cy="1290039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Year 4 Times Tables check results improved from 2022/23. </a:t>
          </a: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90080" y="3121983"/>
        <a:ext cx="2259286" cy="1164089"/>
      </dsp:txXfrm>
    </dsp:sp>
    <dsp:sp modelId="{324276DC-1A35-4AE0-86DA-38C5D1EB12A9}">
      <dsp:nvSpPr>
        <dsp:cNvPr id="0" name=""/>
        <dsp:cNvSpPr/>
      </dsp:nvSpPr>
      <dsp:spPr>
        <a:xfrm>
          <a:off x="1440112" y="917998"/>
          <a:ext cx="2002482" cy="1001241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88989" y="966875"/>
        <a:ext cx="1904728" cy="903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8630318"/>
              </p:ext>
            </p:extLst>
          </p:nvPr>
        </p:nvGraphicFramePr>
        <p:xfrm>
          <a:off x="1647478" y="25707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Maths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2023/2024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91840" y="1223644"/>
            <a:ext cx="1846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of EYFS children met the early learning goal for </a:t>
            </a:r>
            <a:r>
              <a:rPr lang="en-GB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Maths.</a:t>
            </a:r>
            <a:endParaRPr lang="en-GB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4735" y="339634"/>
            <a:ext cx="1731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72% of Year 2 children met the expected standard for Maths.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0663" y="1495281"/>
            <a:ext cx="179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Maths leader led TA training on resources.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77051" y="3544390"/>
            <a:ext cx="1663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 led staff meetings on use of resources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40285" y="4921371"/>
            <a:ext cx="1937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All classrooms have engaging Maths working walls for children to use to support their learning. </a:t>
            </a:r>
            <a:br>
              <a:rPr lang="en-GB" sz="1200" dirty="0" smtClean="0">
                <a:solidFill>
                  <a:schemeClr val="bg1"/>
                </a:solidFill>
              </a:rPr>
            </a:br>
            <a:r>
              <a:rPr lang="en-GB" sz="1200" dirty="0" smtClean="0">
                <a:solidFill>
                  <a:schemeClr val="bg1"/>
                </a:solidFill>
              </a:rPr>
              <a:t>These are regularly updated.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Max Pitt</cp:lastModifiedBy>
  <cp:revision>23</cp:revision>
  <dcterms:created xsi:type="dcterms:W3CDTF">2015-12-14T14:06:32Z</dcterms:created>
  <dcterms:modified xsi:type="dcterms:W3CDTF">2024-09-17T15:30:15Z</dcterms:modified>
</cp:coreProperties>
</file>