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GB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the Interplaylands morning in teams to allow for collaboration within year groups.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 custT="1"/>
      <dgm:spPr>
        <a:solidFill>
          <a:srgbClr val="FFC000"/>
        </a:solidFill>
      </dgm:spPr>
      <dgm:t>
        <a:bodyPr/>
        <a:lstStyle/>
        <a:p>
          <a:pPr algn="ctr"/>
          <a:r>
            <a:rPr lang="en-GB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combination of a specialist teacher (25% of teaching) and the use of the Charanga scheme (75% of teaching) promotes a challenging curriculum where all children get the chance to perform, compose, improvise and appraise. </a:t>
          </a: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Evidence of music teaching is improving through the use of photos, videos and elements of notation. This is embedded in 50% of classes. Therefore progression can be seen across the year.</a:t>
          </a: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Design and Technology booklets explored to ensure that all aspects of the design process are captured. This will provide the teachers with more evidence when carrying out their assessments.</a:t>
          </a: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7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Interplaylands embedded into the curriculum and linked to the progression of skills in Design and Technology. 100% of children have made at least one large interplayland this year.</a:t>
          </a: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 summer book look showed a wide range of media being used in sketch books (including 100% of KS2 children evidencing digital art) with references to a wide range of artists. </a:t>
          </a:r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D242072E-5ED9-450D-BA32-7B798B877114}">
      <dgm:prSet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our Musical Theatre Day which  allowed for them to work with a West End as well as working on their own performance skills.</a:t>
          </a:r>
        </a:p>
      </dgm:t>
    </dgm:pt>
    <dgm:pt modelId="{B42DA852-1A5C-4CD2-9C26-44CE9EFA1461}" type="sib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D2C9D932-E82E-4D4D-B351-F68FBF13AA25}" type="par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/>
      <dgm:spPr>
        <a:solidFill>
          <a:srgbClr val="FF0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Both Year 2 and Year 5 taking part in the locality Big Sings. Year 5/6 taking part in Young Voices at the O2 Arena. KS1 performed their nativity and Year 3/4 perform concerts with their specialist teacher. Therefore 100% have had an opportunity to perform to an audience.</a:t>
          </a:r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73DC3FD-2A4F-4ECC-BBDF-5966D3A7769A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7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attend singing assemblies which provide a range of opportunities for the children to explore a range of different songs and hymns as well as preparing for our numerous church services.</a:t>
          </a:r>
        </a:p>
      </dgm:t>
    </dgm:pt>
    <dgm:pt modelId="{6488D6F8-7A1B-4573-BB45-28005A46E8A0}" type="parTrans" cxnId="{343798DC-D1C0-4D71-B119-B468C3C46333}">
      <dgm:prSet/>
      <dgm:spPr/>
      <dgm:t>
        <a:bodyPr/>
        <a:lstStyle/>
        <a:p>
          <a:endParaRPr lang="en-GB"/>
        </a:p>
      </dgm:t>
    </dgm:pt>
    <dgm:pt modelId="{67F6710D-6ED6-4854-B0FC-E248B4C2D216}" type="sibTrans" cxnId="{343798DC-D1C0-4D71-B119-B468C3C46333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9">
        <dgm:presLayoutVars>
          <dgm:bulletEnabled val="1"/>
        </dgm:presLayoutVars>
      </dgm:prSet>
      <dgm:spPr/>
    </dgm:pt>
    <dgm:pt modelId="{00D91726-3E03-4F1C-AB0C-E167FD880566}" type="pres">
      <dgm:prSet presAssocID="{C93A5F1D-5920-4782-BE45-12581CF9A450}" presName="sibTransFirstNode" presStyleLbl="bgShp" presStyleIdx="0" presStyleCnt="1" custLinFactNeighborX="-249" custLinFactNeighborY="454"/>
      <dgm:spPr/>
    </dgm:pt>
    <dgm:pt modelId="{27D19B1F-5F71-437F-8730-870D3ABA636C}" type="pres">
      <dgm:prSet presAssocID="{59BE6C6F-66B2-4199-A7BB-CA0C05E6D7D5}" presName="nodeFollowingNodes" presStyleLbl="node1" presStyleIdx="1" presStyleCnt="9" custScaleX="114292" custScaleY="114761" custRadScaleRad="98460" custRadScaleInc="15369">
        <dgm:presLayoutVars>
          <dgm:bulletEnabled val="1"/>
        </dgm:presLayoutVars>
      </dgm:prSet>
      <dgm:spPr/>
    </dgm:pt>
    <dgm:pt modelId="{F552EF09-E40D-4E05-A123-A6E41E0580F0}" type="pres">
      <dgm:prSet presAssocID="{080D32E4-10A9-4443-A16F-048705309391}" presName="nodeFollowingNodes" presStyleLbl="node1" presStyleIdx="2" presStyleCnt="9">
        <dgm:presLayoutVars>
          <dgm:bulletEnabled val="1"/>
        </dgm:presLayoutVars>
      </dgm:prSet>
      <dgm:spPr/>
    </dgm:pt>
    <dgm:pt modelId="{13906293-8EBE-4048-B7E3-657E912DED2B}" type="pres">
      <dgm:prSet presAssocID="{100DAEDB-E449-456C-AE2C-32F1056956F6}" presName="nodeFollowingNodes" presStyleLbl="node1" presStyleIdx="3" presStyleCnt="9" custScaleX="111321" custScaleY="139957" custRadScaleRad="96600" custRadScaleInc="-14094">
        <dgm:presLayoutVars>
          <dgm:bulletEnabled val="1"/>
        </dgm:presLayoutVars>
      </dgm:prSet>
      <dgm:spPr/>
    </dgm:pt>
    <dgm:pt modelId="{ADE87D86-2003-491A-A1F1-F71A7803E543}" type="pres">
      <dgm:prSet presAssocID="{D242072E-5ED9-450D-BA32-7B798B877114}" presName="nodeFollowingNodes" presStyleLbl="node1" presStyleIdx="4" presStyleCnt="9">
        <dgm:presLayoutVars>
          <dgm:bulletEnabled val="1"/>
        </dgm:presLayoutVars>
      </dgm:prSet>
      <dgm:spPr/>
    </dgm:pt>
    <dgm:pt modelId="{5A5F86F0-940C-4CC7-8AF3-3356DE242810}" type="pres">
      <dgm:prSet presAssocID="{EDE794AF-6624-460A-9C93-2ADDBA69CF7E}" presName="nodeFollowingNodes" presStyleLbl="node1" presStyleIdx="5" presStyleCnt="9" custRadScaleRad="100199" custRadScaleInc="9050">
        <dgm:presLayoutVars>
          <dgm:bulletEnabled val="1"/>
        </dgm:presLayoutVars>
      </dgm:prSet>
      <dgm:spPr/>
    </dgm:pt>
    <dgm:pt modelId="{D0BBC845-EF88-43B0-80CE-F2346E21D3E2}" type="pres">
      <dgm:prSet presAssocID="{C07B317C-D823-4AB5-B39D-EA828B5D2832}" presName="nodeFollowingNodes" presStyleLbl="node1" presStyleIdx="6" presStyleCnt="9" custScaleX="119114" custScaleY="128844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7" presStyleCnt="9">
        <dgm:presLayoutVars>
          <dgm:bulletEnabled val="1"/>
        </dgm:presLayoutVars>
      </dgm:prSet>
      <dgm:spPr/>
    </dgm:pt>
    <dgm:pt modelId="{8AC2F2F2-43D8-4CE0-A948-F010D6FD129D}" type="pres">
      <dgm:prSet presAssocID="{473DC3FD-2A4F-4ECC-BBDF-5966D3A7769A}" presName="nodeFollowingNodes" presStyleLbl="node1" presStyleIdx="8" presStyleCnt="9">
        <dgm:presLayoutVars>
          <dgm:bulletEnabled val="1"/>
        </dgm:presLayoutVars>
      </dgm:prSet>
      <dgm:spPr/>
    </dgm:pt>
  </dgm:ptLst>
  <dgm:cxnLst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7" destOrd="0" parTransId="{C6620F14-8367-4691-B2DE-32873C8CFCDB}" sibTransId="{6A4CD483-520C-4F48-A54E-3E2203C86136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E8BDFA2E-7C88-4D95-BBE3-6BD1E4086701}" type="presOf" srcId="{473DC3FD-2A4F-4ECC-BBDF-5966D3A7769A}" destId="{8AC2F2F2-43D8-4CE0-A948-F010D6FD129D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F5302A5C-3A24-48E1-859A-1E57C8161967}" srcId="{28698D1D-E192-4F40-A5B1-8A56ADC1AC84}" destId="{D242072E-5ED9-450D-BA32-7B798B877114}" srcOrd="4" destOrd="0" parTransId="{D2C9D932-E82E-4D4D-B351-F68FBF13AA25}" sibTransId="{B42DA852-1A5C-4CD2-9C26-44CE9EFA1461}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64D20747-04FD-4BD7-AA58-CDBCA9D45234}" srcId="{28698D1D-E192-4F40-A5B1-8A56ADC1AC84}" destId="{EDE794AF-6624-460A-9C93-2ADDBA69CF7E}" srcOrd="5" destOrd="0" parTransId="{F3C90DE1-B5F5-413D-A6F9-16C1447B71DB}" sibTransId="{404B91A2-0A9B-4BB4-B609-0DCFCD623D9C}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D767A08E-98FA-45E6-BBD7-3EE4BCE8BEB4}" type="presOf" srcId="{D242072E-5ED9-450D-BA32-7B798B877114}" destId="{ADE87D86-2003-491A-A1F1-F71A7803E543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12EC7D2-BC99-48A6-9178-667374A68E4E}" srcId="{28698D1D-E192-4F40-A5B1-8A56ADC1AC84}" destId="{C07B317C-D823-4AB5-B39D-EA828B5D2832}" srcOrd="6" destOrd="0" parTransId="{F262D053-690B-4649-96BB-20BA16531DF5}" sibTransId="{A1A893C3-6C8A-4DFF-A465-F5E62C7B6B3D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343798DC-D1C0-4D71-B119-B468C3C46333}" srcId="{28698D1D-E192-4F40-A5B1-8A56ADC1AC84}" destId="{473DC3FD-2A4F-4ECC-BBDF-5966D3A7769A}" srcOrd="8" destOrd="0" parTransId="{6488D6F8-7A1B-4573-BB45-28005A46E8A0}" sibTransId="{67F6710D-6ED6-4854-B0FC-E248B4C2D216}"/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B099F31A-211C-4B6A-A0CD-49222379EEF5}" type="presParOf" srcId="{62848F2D-D1C9-4946-87B9-0B442AAA7D4C}" destId="{ADE87D86-2003-491A-A1F1-F71A7803E543}" srcOrd="5" destOrd="0" presId="urn:microsoft.com/office/officeart/2005/8/layout/cycle3"/>
    <dgm:cxn modelId="{3A3400AD-BCA0-4B5E-B181-0C97C5A31AFD}" type="presParOf" srcId="{62848F2D-D1C9-4946-87B9-0B442AAA7D4C}" destId="{5A5F86F0-940C-4CC7-8AF3-3356DE242810}" srcOrd="6" destOrd="0" presId="urn:microsoft.com/office/officeart/2005/8/layout/cycle3"/>
    <dgm:cxn modelId="{B5CAF04F-DB9F-4C57-BECA-E8140B038E84}" type="presParOf" srcId="{62848F2D-D1C9-4946-87B9-0B442AAA7D4C}" destId="{D0BBC845-EF88-43B0-80CE-F2346E21D3E2}" srcOrd="7" destOrd="0" presId="urn:microsoft.com/office/officeart/2005/8/layout/cycle3"/>
    <dgm:cxn modelId="{25C825B6-7660-4ECF-BE82-1E2D9C6885E9}" type="presParOf" srcId="{62848F2D-D1C9-4946-87B9-0B442AAA7D4C}" destId="{324276DC-1A35-4AE0-86DA-38C5D1EB12A9}" srcOrd="8" destOrd="0" presId="urn:microsoft.com/office/officeart/2005/8/layout/cycle3"/>
    <dgm:cxn modelId="{24D824C2-DBB4-490A-907F-2E1100BA4090}" type="presParOf" srcId="{62848F2D-D1C9-4946-87B9-0B442AAA7D4C}" destId="{8AC2F2F2-43D8-4CE0-A948-F010D6FD129D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239780" y="-36252"/>
          <a:ext cx="6403947" cy="6403947"/>
        </a:xfrm>
        <a:prstGeom prst="circularArrow">
          <a:avLst>
            <a:gd name="adj1" fmla="val 5544"/>
            <a:gd name="adj2" fmla="val 330680"/>
            <a:gd name="adj3" fmla="val 14748805"/>
            <a:gd name="adj4" fmla="val 1681796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627322" y="5430"/>
          <a:ext cx="1660754" cy="830377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the Interplaylands morning in teams to allow for collaboration within year groups.</a:t>
          </a:r>
        </a:p>
      </dsp:txBody>
      <dsp:txXfrm>
        <a:off x="3667858" y="45966"/>
        <a:ext cx="1579682" cy="749305"/>
      </dsp:txXfrm>
    </dsp:sp>
    <dsp:sp modelId="{27D19B1F-5F71-437F-8730-870D3ABA636C}">
      <dsp:nvSpPr>
        <dsp:cNvPr id="0" name=""/>
        <dsp:cNvSpPr/>
      </dsp:nvSpPr>
      <dsp:spPr>
        <a:xfrm>
          <a:off x="5427540" y="791506"/>
          <a:ext cx="1898109" cy="952949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Design and Technology booklets explored to ensure that all aspects of the design process are captured. This will provide the teachers with more evidence when carrying out their assessments.</a:t>
          </a:r>
        </a:p>
      </dsp:txBody>
      <dsp:txXfrm>
        <a:off x="5474059" y="838025"/>
        <a:ext cx="1805071" cy="859911"/>
      </dsp:txXfrm>
    </dsp:sp>
    <dsp:sp modelId="{F552EF09-E40D-4E05-A123-A6E41E0580F0}">
      <dsp:nvSpPr>
        <dsp:cNvPr id="0" name=""/>
        <dsp:cNvSpPr/>
      </dsp:nvSpPr>
      <dsp:spPr>
        <a:xfrm>
          <a:off x="6316728" y="2262109"/>
          <a:ext cx="1660754" cy="830377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Interplaylands embedded into the curriculum and linked to the progression of skills in Design and Technology. 100% of children have made at least one large interplayland this year.</a:t>
          </a:r>
        </a:p>
      </dsp:txBody>
      <dsp:txXfrm>
        <a:off x="6357264" y="2302645"/>
        <a:ext cx="1579682" cy="749305"/>
      </dsp:txXfrm>
    </dsp:sp>
    <dsp:sp modelId="{13906293-8EBE-4048-B7E3-657E912DED2B}">
      <dsp:nvSpPr>
        <dsp:cNvPr id="0" name=""/>
        <dsp:cNvSpPr/>
      </dsp:nvSpPr>
      <dsp:spPr>
        <a:xfrm>
          <a:off x="5925630" y="3682230"/>
          <a:ext cx="1848768" cy="1162171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 summer book look showed a wide range of media being used in sketch books (including 100% of KS2 children evidencing digital art) with references to a wide range of artists. </a:t>
          </a:r>
        </a:p>
      </dsp:txBody>
      <dsp:txXfrm>
        <a:off x="5982363" y="3738963"/>
        <a:ext cx="1735302" cy="1048705"/>
      </dsp:txXfrm>
    </dsp:sp>
    <dsp:sp modelId="{ADE87D86-2003-491A-A1F1-F71A7803E543}">
      <dsp:nvSpPr>
        <dsp:cNvPr id="0" name=""/>
        <dsp:cNvSpPr/>
      </dsp:nvSpPr>
      <dsp:spPr>
        <a:xfrm>
          <a:off x="4561343" y="5302525"/>
          <a:ext cx="1660754" cy="830377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our Musical Theatre Day which  allowed for them to work with a West End as well as working on their own performance skills.</a:t>
          </a:r>
        </a:p>
      </dsp:txBody>
      <dsp:txXfrm>
        <a:off x="4601879" y="5343061"/>
        <a:ext cx="1579682" cy="749305"/>
      </dsp:txXfrm>
    </dsp:sp>
    <dsp:sp modelId="{5A5F86F0-940C-4CC7-8AF3-3356DE242810}">
      <dsp:nvSpPr>
        <dsp:cNvPr id="0" name=""/>
        <dsp:cNvSpPr/>
      </dsp:nvSpPr>
      <dsp:spPr>
        <a:xfrm>
          <a:off x="2546822" y="5250288"/>
          <a:ext cx="1660754" cy="830377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Both Year 2 and Year 5 taking part in the locality Big Sings. Year 5/6 taking part in Young Voices at the O2 Arena. KS1 performed their nativity and Year 3/4 perform concerts with their specialist teacher. Therefore 100% have had an opportunity to perform to an audience.</a:t>
          </a:r>
        </a:p>
      </dsp:txBody>
      <dsp:txXfrm>
        <a:off x="2587358" y="5290824"/>
        <a:ext cx="1579682" cy="749305"/>
      </dsp:txXfrm>
    </dsp:sp>
    <dsp:sp modelId="{D0BBC845-EF88-43B0-80CE-F2346E21D3E2}">
      <dsp:nvSpPr>
        <dsp:cNvPr id="0" name=""/>
        <dsp:cNvSpPr/>
      </dsp:nvSpPr>
      <dsp:spPr>
        <a:xfrm>
          <a:off x="1103580" y="3982014"/>
          <a:ext cx="1978191" cy="1069891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combination of a specialist teacher (25% of teaching) and the use of the Charanga scheme (75% of teaching) promotes a challenging curriculum where all children get the chance to perform, compose, improvise and appraise. </a:t>
          </a:r>
        </a:p>
      </dsp:txBody>
      <dsp:txXfrm>
        <a:off x="1155808" y="4034242"/>
        <a:ext cx="1873735" cy="965435"/>
      </dsp:txXfrm>
    </dsp:sp>
    <dsp:sp modelId="{324276DC-1A35-4AE0-86DA-38C5D1EB12A9}">
      <dsp:nvSpPr>
        <dsp:cNvPr id="0" name=""/>
        <dsp:cNvSpPr/>
      </dsp:nvSpPr>
      <dsp:spPr>
        <a:xfrm>
          <a:off x="937916" y="2262109"/>
          <a:ext cx="1660754" cy="830377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Evidence of music teaching is improving through the use of photos, videos and elements of notation. This is embedded in 50% of classes. Therefore progression can be seen across the year.</a:t>
          </a:r>
        </a:p>
      </dsp:txBody>
      <dsp:txXfrm>
        <a:off x="978452" y="2302645"/>
        <a:ext cx="1579682" cy="749305"/>
      </dsp:txXfrm>
    </dsp:sp>
    <dsp:sp modelId="{8AC2F2F2-43D8-4CE0-A948-F010D6FD129D}">
      <dsp:nvSpPr>
        <dsp:cNvPr id="0" name=""/>
        <dsp:cNvSpPr/>
      </dsp:nvSpPr>
      <dsp:spPr>
        <a:xfrm>
          <a:off x="1871937" y="644337"/>
          <a:ext cx="1660754" cy="830377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attend singing assemblies which provide a range of opportunities for the children to explore a range of different songs and hymns as well as preparing for our numerous church services.</a:t>
          </a:r>
        </a:p>
      </dsp:txBody>
      <dsp:txXfrm>
        <a:off x="1912473" y="684873"/>
        <a:ext cx="1579682" cy="7493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27/06/2024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00309585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Arts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2023/2024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325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Rebecca Burton</cp:lastModifiedBy>
  <cp:revision>27</cp:revision>
  <cp:lastPrinted>2024-06-27T12:51:03Z</cp:lastPrinted>
  <dcterms:created xsi:type="dcterms:W3CDTF">2015-12-14T14:06:32Z</dcterms:created>
  <dcterms:modified xsi:type="dcterms:W3CDTF">2024-06-27T13:25:53Z</dcterms:modified>
</cp:coreProperties>
</file>