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698D1D-E192-4F40-A5B1-8A56ADC1AC84}" type="doc">
      <dgm:prSet loTypeId="urn:microsoft.com/office/officeart/2005/8/layout/cycle3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1536A93-015D-4174-89D5-11228C5CC6D7}">
      <dgm:prSet phldrT="[Text]" custT="1"/>
      <dgm:spPr>
        <a:solidFill>
          <a:srgbClr val="00B050"/>
        </a:solidFill>
      </dgm:spPr>
      <dgm:t>
        <a:bodyPr/>
        <a:lstStyle/>
        <a:p>
          <a:pPr algn="ctr"/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</a:t>
          </a:r>
          <a:r>
            <a:rPr lang="en-GB" sz="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children took part in the Interplaylands morning in teams to allow for collaboration within year groups.</a:t>
          </a:r>
        </a:p>
      </dgm:t>
    </dgm:pt>
    <dgm:pt modelId="{BEA144DC-5C2B-434D-A136-C575B6EDCE10}" type="par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C93A5F1D-5920-4782-BE45-12581CF9A450}" type="sib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C07B317C-D823-4AB5-B39D-EA828B5D2832}">
      <dgm:prSet phldrT="[Text]" custT="1"/>
      <dgm:spPr>
        <a:solidFill>
          <a:srgbClr val="FFC000"/>
        </a:solidFill>
      </dgm:spPr>
      <dgm:t>
        <a:bodyPr/>
        <a:lstStyle/>
        <a:p>
          <a:pPr algn="ctr"/>
          <a:r>
            <a:rPr lang="en-GB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The combination of a specialist teacher (25% of teaching) and the use of the Charanga scheme (75% of teaching) promotes a challenging curriculum where all children get the chance to perform, compose, improvise and appraise. </a:t>
          </a:r>
        </a:p>
      </dgm:t>
    </dgm:pt>
    <dgm:pt modelId="{F262D053-690B-4649-96BB-20BA16531DF5}" type="parTrans" cxnId="{412EC7D2-BC99-48A6-9178-667374A68E4E}">
      <dgm:prSet/>
      <dgm:spPr/>
      <dgm:t>
        <a:bodyPr/>
        <a:lstStyle/>
        <a:p>
          <a:pPr algn="ctr"/>
          <a:endParaRPr lang="en-GB"/>
        </a:p>
      </dgm:t>
    </dgm:pt>
    <dgm:pt modelId="{A1A893C3-6C8A-4DFF-A465-F5E62C7B6B3D}" type="sibTrans" cxnId="{412EC7D2-BC99-48A6-9178-667374A68E4E}">
      <dgm:prSet/>
      <dgm:spPr/>
      <dgm:t>
        <a:bodyPr/>
        <a:lstStyle/>
        <a:p>
          <a:pPr algn="ctr"/>
          <a:endParaRPr lang="en-GB"/>
        </a:p>
      </dgm:t>
    </dgm:pt>
    <dgm:pt modelId="{3E972072-A6BC-42FA-9C83-F2C385273CCC}">
      <dgm:prSet phldrT="[Text]" custT="1"/>
      <dgm:spPr>
        <a:solidFill>
          <a:srgbClr val="00B0F0"/>
        </a:solidFill>
      </dgm:spPr>
      <dgm:t>
        <a:bodyPr/>
        <a:lstStyle/>
        <a:p>
          <a:pPr algn="ctr"/>
          <a:r>
            <a:rPr lang="en-GB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Evidence of music teaching is improving through the use of photos, videos and elements of notation. This is embedded in 50% of classes. Therefore progression can be seen across the year.</a:t>
          </a:r>
        </a:p>
      </dgm:t>
    </dgm:pt>
    <dgm:pt modelId="{C6620F14-8367-4691-B2DE-32873C8CFCDB}" type="par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6A4CD483-520C-4F48-A54E-3E2203C86136}" type="sib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59BE6C6F-66B2-4199-A7BB-CA0C05E6D7D5}">
      <dgm:prSet custT="1"/>
      <dgm:spPr>
        <a:solidFill>
          <a:srgbClr val="FF0000"/>
        </a:solidFill>
      </dgm:spPr>
      <dgm:t>
        <a:bodyPr/>
        <a:lstStyle/>
        <a:p>
          <a:r>
            <a:rPr lang="en-GB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Design and Technology booklets explored to ensure that all aspects of the design process are captured. This will provide the teachers with more evidence when carrying out their assessments.</a:t>
          </a:r>
        </a:p>
      </dgm:t>
    </dgm:pt>
    <dgm:pt modelId="{5BF1F054-A373-44DA-8FEC-88E4E16C48E8}" type="parTrans" cxnId="{960B5C4A-33A2-49E9-906F-AD5DAEE51220}">
      <dgm:prSet/>
      <dgm:spPr/>
      <dgm:t>
        <a:bodyPr/>
        <a:lstStyle/>
        <a:p>
          <a:endParaRPr lang="en-GB"/>
        </a:p>
      </dgm:t>
    </dgm:pt>
    <dgm:pt modelId="{1BD9AEA1-EDFE-4667-8A04-F14A7594C1E2}" type="sibTrans" cxnId="{960B5C4A-33A2-49E9-906F-AD5DAEE51220}">
      <dgm:prSet/>
      <dgm:spPr/>
      <dgm:t>
        <a:bodyPr/>
        <a:lstStyle/>
        <a:p>
          <a:endParaRPr lang="en-GB"/>
        </a:p>
      </dgm:t>
    </dgm:pt>
    <dgm:pt modelId="{080D32E4-10A9-4443-A16F-048705309391}">
      <dgm:prSet custT="1"/>
      <dgm:spPr>
        <a:solidFill>
          <a:schemeClr val="accent4"/>
        </a:solidFill>
      </dgm:spPr>
      <dgm:t>
        <a:bodyPr/>
        <a:lstStyle/>
        <a:p>
          <a:r>
            <a:rPr lang="en-GB" sz="7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Interplaylands embedded into the curriculum and linked to the progression of skills in Design and Technology. 100% of children have made at least one large interplayland this year.</a:t>
          </a:r>
        </a:p>
      </dgm:t>
    </dgm:pt>
    <dgm:pt modelId="{4CF5AA52-8CAB-4820-8972-53C6B36E7FD7}" type="parTrans" cxnId="{853EB5A6-90B3-448C-A3F8-3888CA8259CC}">
      <dgm:prSet/>
      <dgm:spPr/>
      <dgm:t>
        <a:bodyPr/>
        <a:lstStyle/>
        <a:p>
          <a:endParaRPr lang="en-GB"/>
        </a:p>
      </dgm:t>
    </dgm:pt>
    <dgm:pt modelId="{ECCAF50F-C6C9-4933-8828-389C2D41E6DF}" type="sibTrans" cxnId="{853EB5A6-90B3-448C-A3F8-3888CA8259CC}">
      <dgm:prSet/>
      <dgm:spPr/>
      <dgm:t>
        <a:bodyPr/>
        <a:lstStyle/>
        <a:p>
          <a:endParaRPr lang="en-GB"/>
        </a:p>
      </dgm:t>
    </dgm:pt>
    <dgm:pt modelId="{100DAEDB-E449-456C-AE2C-32F1056956F6}">
      <dgm:prSet custT="1"/>
      <dgm:spPr>
        <a:solidFill>
          <a:srgbClr val="00B0F0"/>
        </a:solidFill>
      </dgm:spPr>
      <dgm:t>
        <a:bodyPr/>
        <a:lstStyle/>
        <a:p>
          <a:pPr algn="ctr"/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 summer book look showed a wide range of media being used in sketch books (including 100% of KS2 children evidencing digital art) with references to a wide range of artists. </a:t>
          </a:r>
        </a:p>
      </dgm:t>
    </dgm:pt>
    <dgm:pt modelId="{A2B410CC-DD9D-494A-AC2E-0E7C52035963}" type="sibTrans" cxnId="{73ACA6D9-B7B5-45EC-83EE-A2E4EF9A9054}">
      <dgm:prSet/>
      <dgm:spPr/>
      <dgm:t>
        <a:bodyPr/>
        <a:lstStyle/>
        <a:p>
          <a:pPr algn="ctr"/>
          <a:endParaRPr lang="en-GB"/>
        </a:p>
      </dgm:t>
    </dgm:pt>
    <dgm:pt modelId="{F29AD349-24B5-40EF-9289-4FE8A7296E39}" type="parTrans" cxnId="{73ACA6D9-B7B5-45EC-83EE-A2E4EF9A9054}">
      <dgm:prSet/>
      <dgm:spPr/>
      <dgm:t>
        <a:bodyPr/>
        <a:lstStyle/>
        <a:p>
          <a:pPr algn="ctr"/>
          <a:endParaRPr lang="en-GB"/>
        </a:p>
      </dgm:t>
    </dgm:pt>
    <dgm:pt modelId="{D242072E-5ED9-450D-BA32-7B798B877114}">
      <dgm:prSet custT="1"/>
      <dgm:spPr>
        <a:solidFill>
          <a:srgbClr val="00B050"/>
        </a:solidFill>
      </dgm:spPr>
      <dgm:t>
        <a:bodyPr/>
        <a:lstStyle/>
        <a:p>
          <a:pPr algn="ctr"/>
          <a:r>
            <a:rPr lang="en-GB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children took part in our Musical Theatre Day which  allowed for them to work with a West End as well as working on their own performance skills.</a:t>
          </a:r>
        </a:p>
      </dgm:t>
    </dgm:pt>
    <dgm:pt modelId="{B42DA852-1A5C-4CD2-9C26-44CE9EFA1461}" type="sibTrans" cxnId="{F5302A5C-3A24-48E1-859A-1E57C8161967}">
      <dgm:prSet/>
      <dgm:spPr/>
      <dgm:t>
        <a:bodyPr/>
        <a:lstStyle/>
        <a:p>
          <a:pPr algn="ctr"/>
          <a:endParaRPr lang="en-GB"/>
        </a:p>
      </dgm:t>
    </dgm:pt>
    <dgm:pt modelId="{D2C9D932-E82E-4D4D-B351-F68FBF13AA25}" type="parTrans" cxnId="{F5302A5C-3A24-48E1-859A-1E57C8161967}">
      <dgm:prSet/>
      <dgm:spPr/>
      <dgm:t>
        <a:bodyPr/>
        <a:lstStyle/>
        <a:p>
          <a:pPr algn="ctr"/>
          <a:endParaRPr lang="en-GB"/>
        </a:p>
      </dgm:t>
    </dgm:pt>
    <dgm:pt modelId="{EDE794AF-6624-460A-9C93-2ADDBA69CF7E}">
      <dgm:prSet/>
      <dgm:spPr>
        <a:solidFill>
          <a:srgbClr val="FF0000"/>
        </a:solidFill>
      </dgm:spPr>
      <dgm:t>
        <a:bodyPr/>
        <a:lstStyle/>
        <a:p>
          <a:pPr algn="ctr"/>
          <a:r>
            <a: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Both Year 2 and Year 5 taking part in the locality Big Sings. Year 5/6 taking part in Young Voices at the O2 Arena. KS1 performed their nativity and Year 3/4 perform concerts with their specialist teacher. Therefore 100% have had an opportunity to perform to an audience.</a:t>
          </a:r>
        </a:p>
      </dgm:t>
    </dgm:pt>
    <dgm:pt modelId="{404B91A2-0A9B-4BB4-B609-0DCFCD623D9C}" type="sibTrans" cxnId="{64D20747-04FD-4BD7-AA58-CDBCA9D45234}">
      <dgm:prSet/>
      <dgm:spPr/>
      <dgm:t>
        <a:bodyPr/>
        <a:lstStyle/>
        <a:p>
          <a:pPr algn="ctr"/>
          <a:endParaRPr lang="en-GB"/>
        </a:p>
      </dgm:t>
    </dgm:pt>
    <dgm:pt modelId="{F3C90DE1-B5F5-413D-A6F9-16C1447B71DB}" type="parTrans" cxnId="{64D20747-04FD-4BD7-AA58-CDBCA9D45234}">
      <dgm:prSet/>
      <dgm:spPr/>
      <dgm:t>
        <a:bodyPr/>
        <a:lstStyle/>
        <a:p>
          <a:pPr algn="ctr"/>
          <a:endParaRPr lang="en-GB"/>
        </a:p>
      </dgm:t>
    </dgm:pt>
    <dgm:pt modelId="{473DC3FD-2A4F-4ECC-BBDF-5966D3A7769A}">
      <dgm:prSet phldrT="[Text]" custT="1"/>
      <dgm:spPr>
        <a:solidFill>
          <a:srgbClr val="00B050"/>
        </a:solidFill>
      </dgm:spPr>
      <dgm:t>
        <a:bodyPr/>
        <a:lstStyle/>
        <a:p>
          <a:pPr algn="ctr"/>
          <a:r>
            <a:rPr lang="en-GB" sz="7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children attend singing assemblies which provide a range of opportunities for the children to explore a range of different songs and hymns as well as preparing for our numerous church services.</a:t>
          </a:r>
        </a:p>
      </dgm:t>
    </dgm:pt>
    <dgm:pt modelId="{6488D6F8-7A1B-4573-BB45-28005A46E8A0}" type="parTrans" cxnId="{343798DC-D1C0-4D71-B119-B468C3C46333}">
      <dgm:prSet/>
      <dgm:spPr/>
      <dgm:t>
        <a:bodyPr/>
        <a:lstStyle/>
        <a:p>
          <a:endParaRPr lang="en-GB"/>
        </a:p>
      </dgm:t>
    </dgm:pt>
    <dgm:pt modelId="{67F6710D-6ED6-4854-B0FC-E248B4C2D216}" type="sibTrans" cxnId="{343798DC-D1C0-4D71-B119-B468C3C46333}">
      <dgm:prSet/>
      <dgm:spPr/>
      <dgm:t>
        <a:bodyPr/>
        <a:lstStyle/>
        <a:p>
          <a:endParaRPr lang="en-GB"/>
        </a:p>
      </dgm:t>
    </dgm:pt>
    <dgm:pt modelId="{98FEED32-88A5-44EE-927A-C8FC032AC5E4}" type="pres">
      <dgm:prSet presAssocID="{28698D1D-E192-4F40-A5B1-8A56ADC1AC84}" presName="Name0" presStyleCnt="0">
        <dgm:presLayoutVars>
          <dgm:dir/>
          <dgm:resizeHandles val="exact"/>
        </dgm:presLayoutVars>
      </dgm:prSet>
      <dgm:spPr/>
    </dgm:pt>
    <dgm:pt modelId="{62848F2D-D1C9-4946-87B9-0B442AAA7D4C}" type="pres">
      <dgm:prSet presAssocID="{28698D1D-E192-4F40-A5B1-8A56ADC1AC84}" presName="cycle" presStyleCnt="0"/>
      <dgm:spPr/>
    </dgm:pt>
    <dgm:pt modelId="{E60B7408-F450-4735-83FD-BE8CBF954655}" type="pres">
      <dgm:prSet presAssocID="{21536A93-015D-4174-89D5-11228C5CC6D7}" presName="nodeFirstNode" presStyleLbl="node1" presStyleIdx="0" presStyleCnt="9">
        <dgm:presLayoutVars>
          <dgm:bulletEnabled val="1"/>
        </dgm:presLayoutVars>
      </dgm:prSet>
      <dgm:spPr/>
    </dgm:pt>
    <dgm:pt modelId="{00D91726-3E03-4F1C-AB0C-E167FD880566}" type="pres">
      <dgm:prSet presAssocID="{C93A5F1D-5920-4782-BE45-12581CF9A450}" presName="sibTransFirstNode" presStyleLbl="bgShp" presStyleIdx="0" presStyleCnt="1" custLinFactNeighborX="-249" custLinFactNeighborY="454"/>
      <dgm:spPr/>
    </dgm:pt>
    <dgm:pt modelId="{27D19B1F-5F71-437F-8730-870D3ABA636C}" type="pres">
      <dgm:prSet presAssocID="{59BE6C6F-66B2-4199-A7BB-CA0C05E6D7D5}" presName="nodeFollowingNodes" presStyleLbl="node1" presStyleIdx="1" presStyleCnt="9" custScaleX="114292" custScaleY="114761" custRadScaleRad="98460" custRadScaleInc="15369">
        <dgm:presLayoutVars>
          <dgm:bulletEnabled val="1"/>
        </dgm:presLayoutVars>
      </dgm:prSet>
      <dgm:spPr/>
    </dgm:pt>
    <dgm:pt modelId="{F552EF09-E40D-4E05-A123-A6E41E0580F0}" type="pres">
      <dgm:prSet presAssocID="{080D32E4-10A9-4443-A16F-048705309391}" presName="nodeFollowingNodes" presStyleLbl="node1" presStyleIdx="2" presStyleCnt="9">
        <dgm:presLayoutVars>
          <dgm:bulletEnabled val="1"/>
        </dgm:presLayoutVars>
      </dgm:prSet>
      <dgm:spPr/>
    </dgm:pt>
    <dgm:pt modelId="{13906293-8EBE-4048-B7E3-657E912DED2B}" type="pres">
      <dgm:prSet presAssocID="{100DAEDB-E449-456C-AE2C-32F1056956F6}" presName="nodeFollowingNodes" presStyleLbl="node1" presStyleIdx="3" presStyleCnt="9" custScaleX="111321" custScaleY="139957" custRadScaleRad="96600" custRadScaleInc="-14094">
        <dgm:presLayoutVars>
          <dgm:bulletEnabled val="1"/>
        </dgm:presLayoutVars>
      </dgm:prSet>
      <dgm:spPr/>
    </dgm:pt>
    <dgm:pt modelId="{ADE87D86-2003-491A-A1F1-F71A7803E543}" type="pres">
      <dgm:prSet presAssocID="{D242072E-5ED9-450D-BA32-7B798B877114}" presName="nodeFollowingNodes" presStyleLbl="node1" presStyleIdx="4" presStyleCnt="9">
        <dgm:presLayoutVars>
          <dgm:bulletEnabled val="1"/>
        </dgm:presLayoutVars>
      </dgm:prSet>
      <dgm:spPr/>
    </dgm:pt>
    <dgm:pt modelId="{5A5F86F0-940C-4CC7-8AF3-3356DE242810}" type="pres">
      <dgm:prSet presAssocID="{EDE794AF-6624-460A-9C93-2ADDBA69CF7E}" presName="nodeFollowingNodes" presStyleLbl="node1" presStyleIdx="5" presStyleCnt="9" custRadScaleRad="100199" custRadScaleInc="9050">
        <dgm:presLayoutVars>
          <dgm:bulletEnabled val="1"/>
        </dgm:presLayoutVars>
      </dgm:prSet>
      <dgm:spPr/>
    </dgm:pt>
    <dgm:pt modelId="{D0BBC845-EF88-43B0-80CE-F2346E21D3E2}" type="pres">
      <dgm:prSet presAssocID="{C07B317C-D823-4AB5-B39D-EA828B5D2832}" presName="nodeFollowingNodes" presStyleLbl="node1" presStyleIdx="6" presStyleCnt="9" custScaleX="119114" custScaleY="128844">
        <dgm:presLayoutVars>
          <dgm:bulletEnabled val="1"/>
        </dgm:presLayoutVars>
      </dgm:prSet>
      <dgm:spPr/>
    </dgm:pt>
    <dgm:pt modelId="{324276DC-1A35-4AE0-86DA-38C5D1EB12A9}" type="pres">
      <dgm:prSet presAssocID="{3E972072-A6BC-42FA-9C83-F2C385273CCC}" presName="nodeFollowingNodes" presStyleLbl="node1" presStyleIdx="7" presStyleCnt="9">
        <dgm:presLayoutVars>
          <dgm:bulletEnabled val="1"/>
        </dgm:presLayoutVars>
      </dgm:prSet>
      <dgm:spPr/>
    </dgm:pt>
    <dgm:pt modelId="{8AC2F2F2-43D8-4CE0-A948-F010D6FD129D}" type="pres">
      <dgm:prSet presAssocID="{473DC3FD-2A4F-4ECC-BBDF-5966D3A7769A}" presName="nodeFollowingNodes" presStyleLbl="node1" presStyleIdx="8" presStyleCnt="9">
        <dgm:presLayoutVars>
          <dgm:bulletEnabled val="1"/>
        </dgm:presLayoutVars>
      </dgm:prSet>
      <dgm:spPr/>
    </dgm:pt>
  </dgm:ptLst>
  <dgm:cxnLst>
    <dgm:cxn modelId="{FC8ABB02-5FB4-4946-BF3D-0B457DB3564B}" type="presOf" srcId="{3E972072-A6BC-42FA-9C83-F2C385273CCC}" destId="{324276DC-1A35-4AE0-86DA-38C5D1EB12A9}" srcOrd="0" destOrd="0" presId="urn:microsoft.com/office/officeart/2005/8/layout/cycle3"/>
    <dgm:cxn modelId="{3676F206-755A-4C01-9100-A873FDC0AB3F}" srcId="{28698D1D-E192-4F40-A5B1-8A56ADC1AC84}" destId="{3E972072-A6BC-42FA-9C83-F2C385273CCC}" srcOrd="7" destOrd="0" parTransId="{C6620F14-8367-4691-B2DE-32873C8CFCDB}" sibTransId="{6A4CD483-520C-4F48-A54E-3E2203C86136}"/>
    <dgm:cxn modelId="{00643122-E0C8-4CCC-B564-DA87A26C5BC4}" type="presOf" srcId="{21536A93-015D-4174-89D5-11228C5CC6D7}" destId="{E60B7408-F450-4735-83FD-BE8CBF954655}" srcOrd="0" destOrd="0" presId="urn:microsoft.com/office/officeart/2005/8/layout/cycle3"/>
    <dgm:cxn modelId="{1DDA9524-7BAC-4B7E-A781-6AF0A1C81D80}" type="presOf" srcId="{C07B317C-D823-4AB5-B39D-EA828B5D2832}" destId="{D0BBC845-EF88-43B0-80CE-F2346E21D3E2}" srcOrd="0" destOrd="0" presId="urn:microsoft.com/office/officeart/2005/8/layout/cycle3"/>
    <dgm:cxn modelId="{E8BDFA2E-7C88-4D95-BBE3-6BD1E4086701}" type="presOf" srcId="{473DC3FD-2A4F-4ECC-BBDF-5966D3A7769A}" destId="{8AC2F2F2-43D8-4CE0-A948-F010D6FD129D}" srcOrd="0" destOrd="0" presId="urn:microsoft.com/office/officeart/2005/8/layout/cycle3"/>
    <dgm:cxn modelId="{86C70B38-7C12-4166-A75D-80A40223ECDE}" type="presOf" srcId="{C93A5F1D-5920-4782-BE45-12581CF9A450}" destId="{00D91726-3E03-4F1C-AB0C-E167FD880566}" srcOrd="0" destOrd="0" presId="urn:microsoft.com/office/officeart/2005/8/layout/cycle3"/>
    <dgm:cxn modelId="{F5302A5C-3A24-48E1-859A-1E57C8161967}" srcId="{28698D1D-E192-4F40-A5B1-8A56ADC1AC84}" destId="{D242072E-5ED9-450D-BA32-7B798B877114}" srcOrd="4" destOrd="0" parTransId="{D2C9D932-E82E-4D4D-B351-F68FBF13AA25}" sibTransId="{B42DA852-1A5C-4CD2-9C26-44CE9EFA1461}"/>
    <dgm:cxn modelId="{52B75D64-2A21-4771-8403-CD032CF62138}" type="presOf" srcId="{28698D1D-E192-4F40-A5B1-8A56ADC1AC84}" destId="{98FEED32-88A5-44EE-927A-C8FC032AC5E4}" srcOrd="0" destOrd="0" presId="urn:microsoft.com/office/officeart/2005/8/layout/cycle3"/>
    <dgm:cxn modelId="{64D20747-04FD-4BD7-AA58-CDBCA9D45234}" srcId="{28698D1D-E192-4F40-A5B1-8A56ADC1AC84}" destId="{EDE794AF-6624-460A-9C93-2ADDBA69CF7E}" srcOrd="5" destOrd="0" parTransId="{F3C90DE1-B5F5-413D-A6F9-16C1447B71DB}" sibTransId="{404B91A2-0A9B-4BB4-B609-0DCFCD623D9C}"/>
    <dgm:cxn modelId="{960B5C4A-33A2-49E9-906F-AD5DAEE51220}" srcId="{28698D1D-E192-4F40-A5B1-8A56ADC1AC84}" destId="{59BE6C6F-66B2-4199-A7BB-CA0C05E6D7D5}" srcOrd="1" destOrd="0" parTransId="{5BF1F054-A373-44DA-8FEC-88E4E16C48E8}" sibTransId="{1BD9AEA1-EDFE-4667-8A04-F14A7594C1E2}"/>
    <dgm:cxn modelId="{CCA90959-1748-4883-B2D9-482DC7CA80E5}" type="presOf" srcId="{100DAEDB-E449-456C-AE2C-32F1056956F6}" destId="{13906293-8EBE-4048-B7E3-657E912DED2B}" srcOrd="0" destOrd="0" presId="urn:microsoft.com/office/officeart/2005/8/layout/cycle3"/>
    <dgm:cxn modelId="{D767A08E-98FA-45E6-BBD7-3EE4BCE8BEB4}" type="presOf" srcId="{D242072E-5ED9-450D-BA32-7B798B877114}" destId="{ADE87D86-2003-491A-A1F1-F71A7803E543}" srcOrd="0" destOrd="0" presId="urn:microsoft.com/office/officeart/2005/8/layout/cycle3"/>
    <dgm:cxn modelId="{4378119C-D9BA-4505-A61E-E10030009B1F}" srcId="{28698D1D-E192-4F40-A5B1-8A56ADC1AC84}" destId="{21536A93-015D-4174-89D5-11228C5CC6D7}" srcOrd="0" destOrd="0" parTransId="{BEA144DC-5C2B-434D-A136-C575B6EDCE10}" sibTransId="{C93A5F1D-5920-4782-BE45-12581CF9A450}"/>
    <dgm:cxn modelId="{853EB5A6-90B3-448C-A3F8-3888CA8259CC}" srcId="{28698D1D-E192-4F40-A5B1-8A56ADC1AC84}" destId="{080D32E4-10A9-4443-A16F-048705309391}" srcOrd="2" destOrd="0" parTransId="{4CF5AA52-8CAB-4820-8972-53C6B36E7FD7}" sibTransId="{ECCAF50F-C6C9-4933-8828-389C2D41E6DF}"/>
    <dgm:cxn modelId="{412EC7D2-BC99-48A6-9178-667374A68E4E}" srcId="{28698D1D-E192-4F40-A5B1-8A56ADC1AC84}" destId="{C07B317C-D823-4AB5-B39D-EA828B5D2832}" srcOrd="6" destOrd="0" parTransId="{F262D053-690B-4649-96BB-20BA16531DF5}" sibTransId="{A1A893C3-6C8A-4DFF-A465-F5E62C7B6B3D}"/>
    <dgm:cxn modelId="{73ACA6D9-B7B5-45EC-83EE-A2E4EF9A9054}" srcId="{28698D1D-E192-4F40-A5B1-8A56ADC1AC84}" destId="{100DAEDB-E449-456C-AE2C-32F1056956F6}" srcOrd="3" destOrd="0" parTransId="{F29AD349-24B5-40EF-9289-4FE8A7296E39}" sibTransId="{A2B410CC-DD9D-494A-AC2E-0E7C52035963}"/>
    <dgm:cxn modelId="{343798DC-D1C0-4D71-B119-B468C3C46333}" srcId="{28698D1D-E192-4F40-A5B1-8A56ADC1AC84}" destId="{473DC3FD-2A4F-4ECC-BBDF-5966D3A7769A}" srcOrd="8" destOrd="0" parTransId="{6488D6F8-7A1B-4573-BB45-28005A46E8A0}" sibTransId="{67F6710D-6ED6-4854-B0FC-E248B4C2D216}"/>
    <dgm:cxn modelId="{26C07DDE-D396-4B48-A842-701BFC00DEC0}" type="presOf" srcId="{EDE794AF-6624-460A-9C93-2ADDBA69CF7E}" destId="{5A5F86F0-940C-4CC7-8AF3-3356DE242810}" srcOrd="0" destOrd="0" presId="urn:microsoft.com/office/officeart/2005/8/layout/cycle3"/>
    <dgm:cxn modelId="{9CBE5DE9-D1C0-4FC9-BF38-CA0BB459A162}" type="presOf" srcId="{080D32E4-10A9-4443-A16F-048705309391}" destId="{F552EF09-E40D-4E05-A123-A6E41E0580F0}" srcOrd="0" destOrd="0" presId="urn:microsoft.com/office/officeart/2005/8/layout/cycle3"/>
    <dgm:cxn modelId="{06120BF3-E09D-42EA-9C7A-CD65FD6C1038}" type="presOf" srcId="{59BE6C6F-66B2-4199-A7BB-CA0C05E6D7D5}" destId="{27D19B1F-5F71-437F-8730-870D3ABA636C}" srcOrd="0" destOrd="0" presId="urn:microsoft.com/office/officeart/2005/8/layout/cycle3"/>
    <dgm:cxn modelId="{CC7B69A0-4A84-4FE1-BCBD-5E9631502428}" type="presParOf" srcId="{98FEED32-88A5-44EE-927A-C8FC032AC5E4}" destId="{62848F2D-D1C9-4946-87B9-0B442AAA7D4C}" srcOrd="0" destOrd="0" presId="urn:microsoft.com/office/officeart/2005/8/layout/cycle3"/>
    <dgm:cxn modelId="{88384D02-0FA7-4ACC-B01E-87CAEB96AA51}" type="presParOf" srcId="{62848F2D-D1C9-4946-87B9-0B442AAA7D4C}" destId="{E60B7408-F450-4735-83FD-BE8CBF954655}" srcOrd="0" destOrd="0" presId="urn:microsoft.com/office/officeart/2005/8/layout/cycle3"/>
    <dgm:cxn modelId="{93C8D006-BFB9-4A9F-86E6-5F2EA3F95AE8}" type="presParOf" srcId="{62848F2D-D1C9-4946-87B9-0B442AAA7D4C}" destId="{00D91726-3E03-4F1C-AB0C-E167FD880566}" srcOrd="1" destOrd="0" presId="urn:microsoft.com/office/officeart/2005/8/layout/cycle3"/>
    <dgm:cxn modelId="{ED0BACF0-184B-4075-BB60-8E9CFDC106CF}" type="presParOf" srcId="{62848F2D-D1C9-4946-87B9-0B442AAA7D4C}" destId="{27D19B1F-5F71-437F-8730-870D3ABA636C}" srcOrd="2" destOrd="0" presId="urn:microsoft.com/office/officeart/2005/8/layout/cycle3"/>
    <dgm:cxn modelId="{2E607941-7FB9-47B4-A4C4-679B55CD1CAF}" type="presParOf" srcId="{62848F2D-D1C9-4946-87B9-0B442AAA7D4C}" destId="{F552EF09-E40D-4E05-A123-A6E41E0580F0}" srcOrd="3" destOrd="0" presId="urn:microsoft.com/office/officeart/2005/8/layout/cycle3"/>
    <dgm:cxn modelId="{56A832C7-1421-485A-BE83-D4AE55980F67}" type="presParOf" srcId="{62848F2D-D1C9-4946-87B9-0B442AAA7D4C}" destId="{13906293-8EBE-4048-B7E3-657E912DED2B}" srcOrd="4" destOrd="0" presId="urn:microsoft.com/office/officeart/2005/8/layout/cycle3"/>
    <dgm:cxn modelId="{B099F31A-211C-4B6A-A0CD-49222379EEF5}" type="presParOf" srcId="{62848F2D-D1C9-4946-87B9-0B442AAA7D4C}" destId="{ADE87D86-2003-491A-A1F1-F71A7803E543}" srcOrd="5" destOrd="0" presId="urn:microsoft.com/office/officeart/2005/8/layout/cycle3"/>
    <dgm:cxn modelId="{3A3400AD-BCA0-4B5E-B181-0C97C5A31AFD}" type="presParOf" srcId="{62848F2D-D1C9-4946-87B9-0B442AAA7D4C}" destId="{5A5F86F0-940C-4CC7-8AF3-3356DE242810}" srcOrd="6" destOrd="0" presId="urn:microsoft.com/office/officeart/2005/8/layout/cycle3"/>
    <dgm:cxn modelId="{B5CAF04F-DB9F-4C57-BECA-E8140B038E84}" type="presParOf" srcId="{62848F2D-D1C9-4946-87B9-0B442AAA7D4C}" destId="{D0BBC845-EF88-43B0-80CE-F2346E21D3E2}" srcOrd="7" destOrd="0" presId="urn:microsoft.com/office/officeart/2005/8/layout/cycle3"/>
    <dgm:cxn modelId="{25C825B6-7660-4ECF-BE82-1E2D9C6885E9}" type="presParOf" srcId="{62848F2D-D1C9-4946-87B9-0B442AAA7D4C}" destId="{324276DC-1A35-4AE0-86DA-38C5D1EB12A9}" srcOrd="8" destOrd="0" presId="urn:microsoft.com/office/officeart/2005/8/layout/cycle3"/>
    <dgm:cxn modelId="{24D824C2-DBB4-490A-907F-2E1100BA4090}" type="presParOf" srcId="{62848F2D-D1C9-4946-87B9-0B442AAA7D4C}" destId="{8AC2F2F2-43D8-4CE0-A948-F010D6FD129D}" srcOrd="9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D91726-3E03-4F1C-AB0C-E167FD880566}">
      <dsp:nvSpPr>
        <dsp:cNvPr id="0" name=""/>
        <dsp:cNvSpPr/>
      </dsp:nvSpPr>
      <dsp:spPr>
        <a:xfrm>
          <a:off x="1239780" y="-36252"/>
          <a:ext cx="6403947" cy="6403947"/>
        </a:xfrm>
        <a:prstGeom prst="circularArrow">
          <a:avLst>
            <a:gd name="adj1" fmla="val 5544"/>
            <a:gd name="adj2" fmla="val 330680"/>
            <a:gd name="adj3" fmla="val 14748805"/>
            <a:gd name="adj4" fmla="val 16817963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60B7408-F450-4735-83FD-BE8CBF954655}">
      <dsp:nvSpPr>
        <dsp:cNvPr id="0" name=""/>
        <dsp:cNvSpPr/>
      </dsp:nvSpPr>
      <dsp:spPr>
        <a:xfrm>
          <a:off x="3627322" y="5430"/>
          <a:ext cx="1660754" cy="830377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</a:t>
          </a:r>
          <a:r>
            <a:rPr lang="en-GB" sz="9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children took part in the Interplaylands morning in teams to allow for collaboration within year groups.</a:t>
          </a:r>
        </a:p>
      </dsp:txBody>
      <dsp:txXfrm>
        <a:off x="3667858" y="45966"/>
        <a:ext cx="1579682" cy="749305"/>
      </dsp:txXfrm>
    </dsp:sp>
    <dsp:sp modelId="{27D19B1F-5F71-437F-8730-870D3ABA636C}">
      <dsp:nvSpPr>
        <dsp:cNvPr id="0" name=""/>
        <dsp:cNvSpPr/>
      </dsp:nvSpPr>
      <dsp:spPr>
        <a:xfrm>
          <a:off x="5427540" y="791506"/>
          <a:ext cx="1898109" cy="952949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Design and Technology booklets explored to ensure that all aspects of the design process are captured. This will provide the teachers with more evidence when carrying out their assessments.</a:t>
          </a:r>
        </a:p>
      </dsp:txBody>
      <dsp:txXfrm>
        <a:off x="5474059" y="838025"/>
        <a:ext cx="1805071" cy="859911"/>
      </dsp:txXfrm>
    </dsp:sp>
    <dsp:sp modelId="{F552EF09-E40D-4E05-A123-A6E41E0580F0}">
      <dsp:nvSpPr>
        <dsp:cNvPr id="0" name=""/>
        <dsp:cNvSpPr/>
      </dsp:nvSpPr>
      <dsp:spPr>
        <a:xfrm>
          <a:off x="6316728" y="2262109"/>
          <a:ext cx="1660754" cy="830377"/>
        </a:xfrm>
        <a:prstGeom prst="roundRect">
          <a:avLst/>
        </a:prstGeom>
        <a:solidFill>
          <a:schemeClr val="accent4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Interplaylands embedded into the curriculum and linked to the progression of skills in Design and Technology. 100% of children have made at least one large interplayland this year.</a:t>
          </a:r>
        </a:p>
      </dsp:txBody>
      <dsp:txXfrm>
        <a:off x="6357264" y="2302645"/>
        <a:ext cx="1579682" cy="749305"/>
      </dsp:txXfrm>
    </dsp:sp>
    <dsp:sp modelId="{13906293-8EBE-4048-B7E3-657E912DED2B}">
      <dsp:nvSpPr>
        <dsp:cNvPr id="0" name=""/>
        <dsp:cNvSpPr/>
      </dsp:nvSpPr>
      <dsp:spPr>
        <a:xfrm>
          <a:off x="5925630" y="3682230"/>
          <a:ext cx="1848768" cy="1162171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 summer book look showed a wide range of media being used in sketch books (including 100% of KS2 children evidencing digital art) with references to a wide range of artists. </a:t>
          </a:r>
        </a:p>
      </dsp:txBody>
      <dsp:txXfrm>
        <a:off x="5982363" y="3738963"/>
        <a:ext cx="1735302" cy="1048705"/>
      </dsp:txXfrm>
    </dsp:sp>
    <dsp:sp modelId="{ADE87D86-2003-491A-A1F1-F71A7803E543}">
      <dsp:nvSpPr>
        <dsp:cNvPr id="0" name=""/>
        <dsp:cNvSpPr/>
      </dsp:nvSpPr>
      <dsp:spPr>
        <a:xfrm>
          <a:off x="4561343" y="5302525"/>
          <a:ext cx="1660754" cy="830377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children took part in our Musical Theatre Day which  allowed for them to work with a West End as well as working on their own performance skills.</a:t>
          </a:r>
        </a:p>
      </dsp:txBody>
      <dsp:txXfrm>
        <a:off x="4601879" y="5343061"/>
        <a:ext cx="1579682" cy="749305"/>
      </dsp:txXfrm>
    </dsp:sp>
    <dsp:sp modelId="{5A5F86F0-940C-4CC7-8AF3-3356DE242810}">
      <dsp:nvSpPr>
        <dsp:cNvPr id="0" name=""/>
        <dsp:cNvSpPr/>
      </dsp:nvSpPr>
      <dsp:spPr>
        <a:xfrm>
          <a:off x="2546822" y="5250288"/>
          <a:ext cx="1660754" cy="830377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Both Year 2 and Year 5 taking part in the locality Big Sings. Year 5/6 taking part in Young Voices at the O2 Arena. KS1 performed their nativity and Year 3/4 perform concerts with their specialist teacher. Therefore 100% have had an opportunity to perform to an audience.</a:t>
          </a:r>
        </a:p>
      </dsp:txBody>
      <dsp:txXfrm>
        <a:off x="2587358" y="5290824"/>
        <a:ext cx="1579682" cy="749305"/>
      </dsp:txXfrm>
    </dsp:sp>
    <dsp:sp modelId="{D0BBC845-EF88-43B0-80CE-F2346E21D3E2}">
      <dsp:nvSpPr>
        <dsp:cNvPr id="0" name=""/>
        <dsp:cNvSpPr/>
      </dsp:nvSpPr>
      <dsp:spPr>
        <a:xfrm>
          <a:off x="1103580" y="3982014"/>
          <a:ext cx="1978191" cy="1069891"/>
        </a:xfrm>
        <a:prstGeom prst="roundRect">
          <a:avLst/>
        </a:prstGeom>
        <a:solidFill>
          <a:srgbClr val="FFC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The combination of a specialist teacher (25% of teaching) and the use of the Charanga scheme (75% of teaching) promotes a challenging curriculum where all children get the chance to perform, compose, improvise and appraise. </a:t>
          </a:r>
        </a:p>
      </dsp:txBody>
      <dsp:txXfrm>
        <a:off x="1155808" y="4034242"/>
        <a:ext cx="1873735" cy="965435"/>
      </dsp:txXfrm>
    </dsp:sp>
    <dsp:sp modelId="{324276DC-1A35-4AE0-86DA-38C5D1EB12A9}">
      <dsp:nvSpPr>
        <dsp:cNvPr id="0" name=""/>
        <dsp:cNvSpPr/>
      </dsp:nvSpPr>
      <dsp:spPr>
        <a:xfrm>
          <a:off x="937916" y="2262109"/>
          <a:ext cx="1660754" cy="830377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Evidence of music teaching is improving through the use of photos, videos and elements of notation. This is embedded in 50% of classes. Therefore progression can be seen across the year.</a:t>
          </a:r>
        </a:p>
      </dsp:txBody>
      <dsp:txXfrm>
        <a:off x="978452" y="2302645"/>
        <a:ext cx="1579682" cy="749305"/>
      </dsp:txXfrm>
    </dsp:sp>
    <dsp:sp modelId="{8AC2F2F2-43D8-4CE0-A948-F010D6FD129D}">
      <dsp:nvSpPr>
        <dsp:cNvPr id="0" name=""/>
        <dsp:cNvSpPr/>
      </dsp:nvSpPr>
      <dsp:spPr>
        <a:xfrm>
          <a:off x="1871937" y="644337"/>
          <a:ext cx="1660754" cy="830377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children attend singing assemblies which provide a range of opportunities for the children to explore a range of different songs and hymns as well as preparing for our numerous church services.</a:t>
          </a:r>
        </a:p>
      </dsp:txBody>
      <dsp:txXfrm>
        <a:off x="1912473" y="684873"/>
        <a:ext cx="1579682" cy="7493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27/06/2024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860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27/06/2024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042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27/06/2024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177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27/06/2024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22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27/06/2024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19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27/06/2024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748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27/06/2024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174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27/06/2024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817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27/06/2024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029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27/06/2024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319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27/06/2024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92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4BDB1-835C-4726-92AB-14E37BE859FC}" type="datetimeFigureOut">
              <a:rPr lang="en-GB" smtClean="0"/>
              <a:pPr/>
              <a:t>27/06/2024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601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200309585"/>
              </p:ext>
            </p:extLst>
          </p:nvPr>
        </p:nvGraphicFramePr>
        <p:xfrm>
          <a:off x="1647478" y="257070"/>
          <a:ext cx="8915400" cy="6138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96443" y="2292319"/>
            <a:ext cx="26174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Bolney CEP School</a:t>
            </a:r>
          </a:p>
          <a:p>
            <a:pPr algn="ctr"/>
            <a:r>
              <a:rPr lang="en-GB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Arts</a:t>
            </a:r>
          </a:p>
          <a:p>
            <a:pPr algn="ctr"/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Impact Poster</a:t>
            </a:r>
          </a:p>
          <a:p>
            <a:pPr algn="ctr"/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2023/2024</a:t>
            </a:r>
          </a:p>
        </p:txBody>
      </p:sp>
      <p:pic>
        <p:nvPicPr>
          <p:cNvPr id="8" name="Picture 7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425676"/>
            <a:ext cx="932180" cy="955675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1157" y="425676"/>
            <a:ext cx="932180" cy="95567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5702618"/>
            <a:ext cx="1614170" cy="692785"/>
          </a:xfrm>
          <a:prstGeom prst="rect">
            <a:avLst/>
          </a:prstGeom>
        </p:spPr>
      </p:pic>
      <p:pic>
        <p:nvPicPr>
          <p:cNvPr id="12" name="Picture 11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9167" y="5702617"/>
            <a:ext cx="1614170" cy="692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148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325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Company>University of Brighton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 Carter</dc:creator>
  <cp:lastModifiedBy>Rebecca Burton</cp:lastModifiedBy>
  <cp:revision>27</cp:revision>
  <cp:lastPrinted>2024-06-27T12:51:03Z</cp:lastPrinted>
  <dcterms:created xsi:type="dcterms:W3CDTF">2015-12-14T14:06:32Z</dcterms:created>
  <dcterms:modified xsi:type="dcterms:W3CDTF">2024-06-27T13:25:53Z</dcterms:modified>
</cp:coreProperties>
</file>